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361" r:id="rId6"/>
    <p:sldId id="371" r:id="rId7"/>
    <p:sldId id="362" r:id="rId8"/>
    <p:sldId id="369" r:id="rId9"/>
    <p:sldId id="363" r:id="rId10"/>
    <p:sldId id="370" r:id="rId11"/>
    <p:sldId id="355" r:id="rId12"/>
    <p:sldId id="379" r:id="rId13"/>
    <p:sldId id="340" r:id="rId14"/>
    <p:sldId id="380" r:id="rId15"/>
    <p:sldId id="375" r:id="rId16"/>
    <p:sldId id="377" r:id="rId17"/>
    <p:sldId id="376" r:id="rId18"/>
    <p:sldId id="3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2CF6C4-02FB-45F5-9033-310B0754DC84}" v="26" dt="2023-02-23T14:59:16.479"/>
    <p1510:client id="{BAB9F545-CF8B-48BD-A601-91A5D248A2B6}" v="180" dt="2023-02-23T15:10:23.718"/>
    <p1510:client id="{C436B38C-2C68-9FEA-0896-99F7BC4C039A}" v="1" dt="2023-11-27T22:03:09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098" autoAdjust="0"/>
  </p:normalViewPr>
  <p:slideViewPr>
    <p:cSldViewPr snapToGrid="0">
      <p:cViewPr varScale="1">
        <p:scale>
          <a:sx n="86" d="100"/>
          <a:sy n="86" d="100"/>
        </p:scale>
        <p:origin x="23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ia Dame" userId="S::tamia@atlantapad.org::cd60737f-f0dd-4f89-867b-d57d4b2f13df" providerId="AD" clId="Web-{C436B38C-2C68-9FEA-0896-99F7BC4C039A}"/>
    <pc:docChg chg="sldOrd">
      <pc:chgData name="Tamia Dame" userId="S::tamia@atlantapad.org::cd60737f-f0dd-4f89-867b-d57d4b2f13df" providerId="AD" clId="Web-{C436B38C-2C68-9FEA-0896-99F7BC4C039A}" dt="2023-11-27T22:03:09.170" v="0"/>
      <pc:docMkLst>
        <pc:docMk/>
      </pc:docMkLst>
      <pc:sldChg chg="ord">
        <pc:chgData name="Tamia Dame" userId="S::tamia@atlantapad.org::cd60737f-f0dd-4f89-867b-d57d4b2f13df" providerId="AD" clId="Web-{C436B38C-2C68-9FEA-0896-99F7BC4C039A}" dt="2023-11-27T22:03:09.170" v="0"/>
        <pc:sldMkLst>
          <pc:docMk/>
          <pc:sldMk cId="0" sldId="3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49EF5D-4DF4-9E9C-876C-BDD51AFEFF0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FF715F-3358-1BEB-30B2-F5CD8C19394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BF8B125-E999-4F09-A033-62116E12EE67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572C3B8-A360-57C6-3C30-264EF8835C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F6F5133-6E54-4BFA-9F80-7647339B208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EF11D-357C-8DE5-3AEE-8C7302303FA4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5F825-053C-AAA4-AD9E-3DF2742F51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E482861-5658-4FE2-BD4F-3B09A57C30DF}" type="slidenum">
              <a:t>‹#›</a:t>
            </a:fld>
            <a:endParaRPr lang="en-US"/>
          </a:p>
        </p:txBody>
      </p:sp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FFFBA49F-D3EC-D65F-E8D5-9D6EA300C634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2AD2FEA5-AFC4-D90E-C79E-CDBFEDAFD8CD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126F9FC-0615-4004-B01F-B04CC8E0655F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10" name="Slide Image Placeholder 3">
            <a:extLst>
              <a:ext uri="{FF2B5EF4-FFF2-40B4-BE49-F238E27FC236}">
                <a16:creationId xmlns:a16="http://schemas.microsoft.com/office/drawing/2014/main" id="{A5671809-E9F7-E60D-2849-0F5E1B31CD58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1" name="Notes Placeholder 4">
            <a:extLst>
              <a:ext uri="{FF2B5EF4-FFF2-40B4-BE49-F238E27FC236}">
                <a16:creationId xmlns:a16="http://schemas.microsoft.com/office/drawing/2014/main" id="{B73C94C3-5F77-8360-DCBE-85EC2010692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AE37A366-AB0E-739C-9AD7-F1C8CC18810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2D27567E-420A-17CD-9615-B670DAFFFE0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DE69549-7D83-47D4-B33F-5DF55A646824}" type="slidenum">
              <a:t>‹#›</a:t>
            </a:fld>
            <a:endParaRPr lang="en-US"/>
          </a:p>
        </p:txBody>
      </p:sp>
      <p:sp>
        <p:nvSpPr>
          <p:cNvPr id="14" name="Header Placeholder 1">
            <a:extLst>
              <a:ext uri="{FF2B5EF4-FFF2-40B4-BE49-F238E27FC236}">
                <a16:creationId xmlns:a16="http://schemas.microsoft.com/office/drawing/2014/main" id="{5256B3FB-B4B0-1CBA-FE43-41CB28101CED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6B051832-E829-BEF1-6BAE-EF10C8D25667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FD284CC-D03C-4772-BE3A-B9673169AFBE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16" name="Slide Image Placeholder 3">
            <a:extLst>
              <a:ext uri="{FF2B5EF4-FFF2-40B4-BE49-F238E27FC236}">
                <a16:creationId xmlns:a16="http://schemas.microsoft.com/office/drawing/2014/main" id="{EFF065AF-D477-77C4-F45B-7CDF7B913195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7" name="Notes Placeholder 4">
            <a:extLst>
              <a:ext uri="{FF2B5EF4-FFF2-40B4-BE49-F238E27FC236}">
                <a16:creationId xmlns:a16="http://schemas.microsoft.com/office/drawing/2014/main" id="{5AE77E8C-5829-EBB2-2A9B-042E72B8B8FD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1DE40FBB-C4E8-7838-C032-839D3ADD74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865C92BA-4D18-DA79-A32A-8B36AB6923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137BD76-4BED-42D6-AE26-15F2C0B417E9}" type="slidenum">
              <a:t>‹#›</a:t>
            </a:fld>
            <a:endParaRPr lang="en-US"/>
          </a:p>
        </p:txBody>
      </p:sp>
      <p:sp>
        <p:nvSpPr>
          <p:cNvPr id="20" name="Header Placeholder 1">
            <a:extLst>
              <a:ext uri="{FF2B5EF4-FFF2-40B4-BE49-F238E27FC236}">
                <a16:creationId xmlns:a16="http://schemas.microsoft.com/office/drawing/2014/main" id="{284E0687-26FB-B236-EE92-7FEF2290A600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Date Placeholder 2">
            <a:extLst>
              <a:ext uri="{FF2B5EF4-FFF2-40B4-BE49-F238E27FC236}">
                <a16:creationId xmlns:a16="http://schemas.microsoft.com/office/drawing/2014/main" id="{B0722A8A-C48B-9993-5718-F5496492E687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F20A04E-ED44-403D-8249-E5D0B3B6214B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22" name="Slide Image Placeholder 3">
            <a:extLst>
              <a:ext uri="{FF2B5EF4-FFF2-40B4-BE49-F238E27FC236}">
                <a16:creationId xmlns:a16="http://schemas.microsoft.com/office/drawing/2014/main" id="{1C98ED92-3D1A-0E5E-54B6-A0250AAE5DC5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23" name="Notes Placeholder 4">
            <a:extLst>
              <a:ext uri="{FF2B5EF4-FFF2-40B4-BE49-F238E27FC236}">
                <a16:creationId xmlns:a16="http://schemas.microsoft.com/office/drawing/2014/main" id="{58C7695C-3D65-60F6-4DBD-FB48E9F2062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Footer Placeholder 5">
            <a:extLst>
              <a:ext uri="{FF2B5EF4-FFF2-40B4-BE49-F238E27FC236}">
                <a16:creationId xmlns:a16="http://schemas.microsoft.com/office/drawing/2014/main" id="{385ED1D8-6E05-F488-69B7-3D93AEDBA22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3ED82C50-95AE-BA84-F836-AA508F25F3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66A189B-8867-41C7-9318-E87CD22E5570}" type="slidenum">
              <a:t>‹#›</a:t>
            </a:fld>
            <a:endParaRPr lang="en-US"/>
          </a:p>
        </p:txBody>
      </p:sp>
      <p:sp>
        <p:nvSpPr>
          <p:cNvPr id="26" name="Header Placeholder 1">
            <a:extLst>
              <a:ext uri="{FF2B5EF4-FFF2-40B4-BE49-F238E27FC236}">
                <a16:creationId xmlns:a16="http://schemas.microsoft.com/office/drawing/2014/main" id="{46D762EF-F9E5-EEC2-634E-79470227736F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27" name="Date Placeholder 2">
            <a:extLst>
              <a:ext uri="{FF2B5EF4-FFF2-40B4-BE49-F238E27FC236}">
                <a16:creationId xmlns:a16="http://schemas.microsoft.com/office/drawing/2014/main" id="{A7889ED7-A79F-153B-8E1F-40A2FC4D631B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CEA1ADF-171D-45C3-8B79-9A8F61363E1A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28" name="Slide Image Placeholder 3">
            <a:extLst>
              <a:ext uri="{FF2B5EF4-FFF2-40B4-BE49-F238E27FC236}">
                <a16:creationId xmlns:a16="http://schemas.microsoft.com/office/drawing/2014/main" id="{103C1CEC-E632-A10D-7EBB-6E0AFD30525A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29" name="Notes Placeholder 4">
            <a:extLst>
              <a:ext uri="{FF2B5EF4-FFF2-40B4-BE49-F238E27FC236}">
                <a16:creationId xmlns:a16="http://schemas.microsoft.com/office/drawing/2014/main" id="{391D3481-59CD-D411-D39A-84F6F99FDF2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Footer Placeholder 5">
            <a:extLst>
              <a:ext uri="{FF2B5EF4-FFF2-40B4-BE49-F238E27FC236}">
                <a16:creationId xmlns:a16="http://schemas.microsoft.com/office/drawing/2014/main" id="{3654C920-2653-CC19-9574-34D4421DE8A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1" name="Slide Number Placeholder 6">
            <a:extLst>
              <a:ext uri="{FF2B5EF4-FFF2-40B4-BE49-F238E27FC236}">
                <a16:creationId xmlns:a16="http://schemas.microsoft.com/office/drawing/2014/main" id="{B44B1206-6E5C-0D8D-C0CB-01FC5B7542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86BEFE4-B086-46C4-9434-15A30B7F854B}" type="slidenum">
              <a:t>‹#›</a:t>
            </a:fld>
            <a:endParaRPr lang="en-US"/>
          </a:p>
        </p:txBody>
      </p:sp>
      <p:sp>
        <p:nvSpPr>
          <p:cNvPr id="32" name="Header Placeholder 1">
            <a:extLst>
              <a:ext uri="{FF2B5EF4-FFF2-40B4-BE49-F238E27FC236}">
                <a16:creationId xmlns:a16="http://schemas.microsoft.com/office/drawing/2014/main" id="{C1D94466-F10F-161C-B41C-F7274B5FF211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3" name="Date Placeholder 2">
            <a:extLst>
              <a:ext uri="{FF2B5EF4-FFF2-40B4-BE49-F238E27FC236}">
                <a16:creationId xmlns:a16="http://schemas.microsoft.com/office/drawing/2014/main" id="{9B81359F-A3A4-350C-7A16-BC2B429398CB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F238FF6-7C8F-46F2-8EAC-674A26DF80A7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34" name="Slide Image Placeholder 3">
            <a:extLst>
              <a:ext uri="{FF2B5EF4-FFF2-40B4-BE49-F238E27FC236}">
                <a16:creationId xmlns:a16="http://schemas.microsoft.com/office/drawing/2014/main" id="{CE1A8DBA-4254-BADC-85DA-221B6E193A7E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5" name="Notes Placeholder 4">
            <a:extLst>
              <a:ext uri="{FF2B5EF4-FFF2-40B4-BE49-F238E27FC236}">
                <a16:creationId xmlns:a16="http://schemas.microsoft.com/office/drawing/2014/main" id="{6191ACA5-EA9E-3E12-0412-737A5AEAAAA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Footer Placeholder 5">
            <a:extLst>
              <a:ext uri="{FF2B5EF4-FFF2-40B4-BE49-F238E27FC236}">
                <a16:creationId xmlns:a16="http://schemas.microsoft.com/office/drawing/2014/main" id="{479EA973-23D2-5056-E7A7-9226C5EC327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7" name="Slide Number Placeholder 6">
            <a:extLst>
              <a:ext uri="{FF2B5EF4-FFF2-40B4-BE49-F238E27FC236}">
                <a16:creationId xmlns:a16="http://schemas.microsoft.com/office/drawing/2014/main" id="{BE8D1E59-DFAF-C065-2915-EDD318209A3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64DBEFF-6CD6-412D-A2D9-5DAF05917DD4}" type="slidenum">
              <a:t>‹#›</a:t>
            </a:fld>
            <a:endParaRPr lang="en-US"/>
          </a:p>
        </p:txBody>
      </p:sp>
      <p:sp>
        <p:nvSpPr>
          <p:cNvPr id="38" name="Header Placeholder 1">
            <a:extLst>
              <a:ext uri="{FF2B5EF4-FFF2-40B4-BE49-F238E27FC236}">
                <a16:creationId xmlns:a16="http://schemas.microsoft.com/office/drawing/2014/main" id="{F08BEC2F-7918-7894-A3F5-A5B6E5CA5FE1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9" name="Date Placeholder 2">
            <a:extLst>
              <a:ext uri="{FF2B5EF4-FFF2-40B4-BE49-F238E27FC236}">
                <a16:creationId xmlns:a16="http://schemas.microsoft.com/office/drawing/2014/main" id="{501BA401-B52C-929E-18B8-77B811EF72B7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4980BE0-DC3D-4CA3-9511-8B0A36400154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40" name="Slide Image Placeholder 3">
            <a:extLst>
              <a:ext uri="{FF2B5EF4-FFF2-40B4-BE49-F238E27FC236}">
                <a16:creationId xmlns:a16="http://schemas.microsoft.com/office/drawing/2014/main" id="{41E85359-6113-9613-374D-90FE2EE103F7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41" name="Notes Placeholder 4">
            <a:extLst>
              <a:ext uri="{FF2B5EF4-FFF2-40B4-BE49-F238E27FC236}">
                <a16:creationId xmlns:a16="http://schemas.microsoft.com/office/drawing/2014/main" id="{38C272C3-180D-DCE4-99A2-40AA6DBDE31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Footer Placeholder 5">
            <a:extLst>
              <a:ext uri="{FF2B5EF4-FFF2-40B4-BE49-F238E27FC236}">
                <a16:creationId xmlns:a16="http://schemas.microsoft.com/office/drawing/2014/main" id="{1AD95FB3-8F04-7680-FB37-2DCB162F722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43" name="Slide Number Placeholder 6">
            <a:extLst>
              <a:ext uri="{FF2B5EF4-FFF2-40B4-BE49-F238E27FC236}">
                <a16:creationId xmlns:a16="http://schemas.microsoft.com/office/drawing/2014/main" id="{56AB6B11-569B-4BA9-3B65-CAF10C47B7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9607A40-3C0D-496D-98BB-ECFFA1D53454}" type="slidenum">
              <a:t>‹#›</a:t>
            </a:fld>
            <a:endParaRPr lang="en-US"/>
          </a:p>
        </p:txBody>
      </p:sp>
      <p:sp>
        <p:nvSpPr>
          <p:cNvPr id="44" name="Header Placeholder 1">
            <a:extLst>
              <a:ext uri="{FF2B5EF4-FFF2-40B4-BE49-F238E27FC236}">
                <a16:creationId xmlns:a16="http://schemas.microsoft.com/office/drawing/2014/main" id="{DB64C3C3-A007-FBD3-C067-0DCE322A231A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45" name="Date Placeholder 2">
            <a:extLst>
              <a:ext uri="{FF2B5EF4-FFF2-40B4-BE49-F238E27FC236}">
                <a16:creationId xmlns:a16="http://schemas.microsoft.com/office/drawing/2014/main" id="{ABA3C4A4-507D-0BF6-44F2-02ECEF7995DC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962D585-D4F7-46A1-BB4A-BDEFDAA43638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46" name="Slide Image Placeholder 3">
            <a:extLst>
              <a:ext uri="{FF2B5EF4-FFF2-40B4-BE49-F238E27FC236}">
                <a16:creationId xmlns:a16="http://schemas.microsoft.com/office/drawing/2014/main" id="{9DBD1985-0713-2FAE-9F7F-6CB083C51090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47" name="Notes Placeholder 4">
            <a:extLst>
              <a:ext uri="{FF2B5EF4-FFF2-40B4-BE49-F238E27FC236}">
                <a16:creationId xmlns:a16="http://schemas.microsoft.com/office/drawing/2014/main" id="{368E6A34-390F-7BDC-DC1D-12AE09886A07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" name="Footer Placeholder 5">
            <a:extLst>
              <a:ext uri="{FF2B5EF4-FFF2-40B4-BE49-F238E27FC236}">
                <a16:creationId xmlns:a16="http://schemas.microsoft.com/office/drawing/2014/main" id="{7EFD5E1B-BC37-727E-6CB9-0482965CDBE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49" name="Slide Number Placeholder 6">
            <a:extLst>
              <a:ext uri="{FF2B5EF4-FFF2-40B4-BE49-F238E27FC236}">
                <a16:creationId xmlns:a16="http://schemas.microsoft.com/office/drawing/2014/main" id="{197D2202-C7D7-8C85-E823-1202A739F7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7A0A3E3-57F7-4292-B35C-4DF799E46BDA}" type="slidenum">
              <a:t>‹#›</a:t>
            </a:fld>
            <a:endParaRPr lang="en-US"/>
          </a:p>
        </p:txBody>
      </p:sp>
      <p:sp>
        <p:nvSpPr>
          <p:cNvPr id="50" name="Header Placeholder 1">
            <a:extLst>
              <a:ext uri="{FF2B5EF4-FFF2-40B4-BE49-F238E27FC236}">
                <a16:creationId xmlns:a16="http://schemas.microsoft.com/office/drawing/2014/main" id="{91C48D12-AACF-8B3D-A3BC-EC22A5BE0D1C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51" name="Date Placeholder 2">
            <a:extLst>
              <a:ext uri="{FF2B5EF4-FFF2-40B4-BE49-F238E27FC236}">
                <a16:creationId xmlns:a16="http://schemas.microsoft.com/office/drawing/2014/main" id="{865F235C-998F-645E-6344-45E2CF699B70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8C7ACAB-0F68-441F-A96B-0507DCD41125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52" name="Slide Image Placeholder 3">
            <a:extLst>
              <a:ext uri="{FF2B5EF4-FFF2-40B4-BE49-F238E27FC236}">
                <a16:creationId xmlns:a16="http://schemas.microsoft.com/office/drawing/2014/main" id="{5931AAC1-091D-3B27-C6E4-9A0AF2BD5451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3" name="Notes Placeholder 4">
            <a:extLst>
              <a:ext uri="{FF2B5EF4-FFF2-40B4-BE49-F238E27FC236}">
                <a16:creationId xmlns:a16="http://schemas.microsoft.com/office/drawing/2014/main" id="{5EB98FE3-10CB-A10D-2CCC-5B03A11920D7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" name="Footer Placeholder 5">
            <a:extLst>
              <a:ext uri="{FF2B5EF4-FFF2-40B4-BE49-F238E27FC236}">
                <a16:creationId xmlns:a16="http://schemas.microsoft.com/office/drawing/2014/main" id="{6681D1AF-7D56-27CD-F21B-2B5C802E78B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55" name="Slide Number Placeholder 6">
            <a:extLst>
              <a:ext uri="{FF2B5EF4-FFF2-40B4-BE49-F238E27FC236}">
                <a16:creationId xmlns:a16="http://schemas.microsoft.com/office/drawing/2014/main" id="{7438D5A7-6022-2A9D-C2B4-EEDBAD0D3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1ACF75B-60CF-4AA8-B665-060F9C8456FE}" type="slidenum">
              <a:t>‹#›</a:t>
            </a:fld>
            <a:endParaRPr lang="en-US"/>
          </a:p>
        </p:txBody>
      </p:sp>
      <p:sp>
        <p:nvSpPr>
          <p:cNvPr id="56" name="Header Placeholder 1">
            <a:extLst>
              <a:ext uri="{FF2B5EF4-FFF2-40B4-BE49-F238E27FC236}">
                <a16:creationId xmlns:a16="http://schemas.microsoft.com/office/drawing/2014/main" id="{32F50DFD-18BC-0820-A2E1-3107374B96F4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57" name="Date Placeholder 2">
            <a:extLst>
              <a:ext uri="{FF2B5EF4-FFF2-40B4-BE49-F238E27FC236}">
                <a16:creationId xmlns:a16="http://schemas.microsoft.com/office/drawing/2014/main" id="{E829EA0A-4343-F6D7-6AD3-D9561F95B4EA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BA01139-96C4-483B-A719-91213C887092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58" name="Slide Image Placeholder 3">
            <a:extLst>
              <a:ext uri="{FF2B5EF4-FFF2-40B4-BE49-F238E27FC236}">
                <a16:creationId xmlns:a16="http://schemas.microsoft.com/office/drawing/2014/main" id="{D13C0521-3A81-A6ED-A8CA-06B87A8D7840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9" name="Notes Placeholder 4">
            <a:extLst>
              <a:ext uri="{FF2B5EF4-FFF2-40B4-BE49-F238E27FC236}">
                <a16:creationId xmlns:a16="http://schemas.microsoft.com/office/drawing/2014/main" id="{13FFE20F-8EB0-8A2C-CB7A-7EF183488BCD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" name="Footer Placeholder 5">
            <a:extLst>
              <a:ext uri="{FF2B5EF4-FFF2-40B4-BE49-F238E27FC236}">
                <a16:creationId xmlns:a16="http://schemas.microsoft.com/office/drawing/2014/main" id="{3DE9B9BA-D803-674A-52EE-873E54EDDF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1" name="Slide Number Placeholder 6">
            <a:extLst>
              <a:ext uri="{FF2B5EF4-FFF2-40B4-BE49-F238E27FC236}">
                <a16:creationId xmlns:a16="http://schemas.microsoft.com/office/drawing/2014/main" id="{C3A46F18-40F4-8A67-49DC-CCD68CC02F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D49D7C2-BF38-4D6F-ABEC-D39A73CB36CF}" type="slidenum">
              <a:t>‹#›</a:t>
            </a:fld>
            <a:endParaRPr lang="en-US"/>
          </a:p>
        </p:txBody>
      </p:sp>
      <p:sp>
        <p:nvSpPr>
          <p:cNvPr id="62" name="Header Placeholder 1">
            <a:extLst>
              <a:ext uri="{FF2B5EF4-FFF2-40B4-BE49-F238E27FC236}">
                <a16:creationId xmlns:a16="http://schemas.microsoft.com/office/drawing/2014/main" id="{CEE19D1B-3018-8C69-50B3-1A8125D0569E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3" name="Date Placeholder 2">
            <a:extLst>
              <a:ext uri="{FF2B5EF4-FFF2-40B4-BE49-F238E27FC236}">
                <a16:creationId xmlns:a16="http://schemas.microsoft.com/office/drawing/2014/main" id="{20308EAC-588D-DCE5-8451-D5A7512B67AB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16147A9-DB9E-4954-8EE4-AA68A898CC3F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64" name="Slide Image Placeholder 3">
            <a:extLst>
              <a:ext uri="{FF2B5EF4-FFF2-40B4-BE49-F238E27FC236}">
                <a16:creationId xmlns:a16="http://schemas.microsoft.com/office/drawing/2014/main" id="{33BAAF0A-01BB-EBC1-AF9E-3685BA310F7B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65" name="Notes Placeholder 4">
            <a:extLst>
              <a:ext uri="{FF2B5EF4-FFF2-40B4-BE49-F238E27FC236}">
                <a16:creationId xmlns:a16="http://schemas.microsoft.com/office/drawing/2014/main" id="{F0411412-98E3-9F68-A2EF-5F23BDE1A0AD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" name="Footer Placeholder 5">
            <a:extLst>
              <a:ext uri="{FF2B5EF4-FFF2-40B4-BE49-F238E27FC236}">
                <a16:creationId xmlns:a16="http://schemas.microsoft.com/office/drawing/2014/main" id="{5F4CC1F2-53A9-8F8F-88DE-DF9121A436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7" name="Slide Number Placeholder 6">
            <a:extLst>
              <a:ext uri="{FF2B5EF4-FFF2-40B4-BE49-F238E27FC236}">
                <a16:creationId xmlns:a16="http://schemas.microsoft.com/office/drawing/2014/main" id="{0F7747EE-F2FE-DEA1-C886-C21D144218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48DB18F-D2D7-4C48-AFB2-B6B5F5968D60}" type="slidenum">
              <a:t>‹#›</a:t>
            </a:fld>
            <a:endParaRPr lang="en-US"/>
          </a:p>
        </p:txBody>
      </p:sp>
      <p:sp>
        <p:nvSpPr>
          <p:cNvPr id="68" name="Header Placeholder 1">
            <a:extLst>
              <a:ext uri="{FF2B5EF4-FFF2-40B4-BE49-F238E27FC236}">
                <a16:creationId xmlns:a16="http://schemas.microsoft.com/office/drawing/2014/main" id="{5A3AA1C2-D66E-8386-323B-254BC317BBD3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9" name="Date Placeholder 2">
            <a:extLst>
              <a:ext uri="{FF2B5EF4-FFF2-40B4-BE49-F238E27FC236}">
                <a16:creationId xmlns:a16="http://schemas.microsoft.com/office/drawing/2014/main" id="{C8F369F4-6CF7-851D-63A6-B9FFAAB80EDC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959B42D-054E-49FD-89D5-E341AEAD36CA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70" name="Slide Image Placeholder 3">
            <a:extLst>
              <a:ext uri="{FF2B5EF4-FFF2-40B4-BE49-F238E27FC236}">
                <a16:creationId xmlns:a16="http://schemas.microsoft.com/office/drawing/2014/main" id="{6BCE9FB6-2595-DEB2-C6FB-CD4F9A21859D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71" name="Notes Placeholder 4">
            <a:extLst>
              <a:ext uri="{FF2B5EF4-FFF2-40B4-BE49-F238E27FC236}">
                <a16:creationId xmlns:a16="http://schemas.microsoft.com/office/drawing/2014/main" id="{1DD864D6-CFDD-613F-A643-470DDE385B47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2" name="Footer Placeholder 5">
            <a:extLst>
              <a:ext uri="{FF2B5EF4-FFF2-40B4-BE49-F238E27FC236}">
                <a16:creationId xmlns:a16="http://schemas.microsoft.com/office/drawing/2014/main" id="{AA955A9B-F98E-A500-8408-EBE9116D5FF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3" name="Slide Number Placeholder 6">
            <a:extLst>
              <a:ext uri="{FF2B5EF4-FFF2-40B4-BE49-F238E27FC236}">
                <a16:creationId xmlns:a16="http://schemas.microsoft.com/office/drawing/2014/main" id="{B043AE31-97D8-2FA1-6538-79B7537E4C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7462021-2146-4E25-9B56-0840924E8D89}" type="slidenum">
              <a:t>‹#›</a:t>
            </a:fld>
            <a:endParaRPr lang="en-US"/>
          </a:p>
        </p:txBody>
      </p:sp>
      <p:sp>
        <p:nvSpPr>
          <p:cNvPr id="74" name="Header Placeholder 1">
            <a:extLst>
              <a:ext uri="{FF2B5EF4-FFF2-40B4-BE49-F238E27FC236}">
                <a16:creationId xmlns:a16="http://schemas.microsoft.com/office/drawing/2014/main" id="{EC934DEA-0782-3398-BBE2-295E7CD54C33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5" name="Date Placeholder 2">
            <a:extLst>
              <a:ext uri="{FF2B5EF4-FFF2-40B4-BE49-F238E27FC236}">
                <a16:creationId xmlns:a16="http://schemas.microsoft.com/office/drawing/2014/main" id="{A1CDC85C-06B6-AB41-F074-63C0F5A6EF19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9BCEF6D-3C39-4F70-BFDE-4617E972CF23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76" name="Slide Image Placeholder 3">
            <a:extLst>
              <a:ext uri="{FF2B5EF4-FFF2-40B4-BE49-F238E27FC236}">
                <a16:creationId xmlns:a16="http://schemas.microsoft.com/office/drawing/2014/main" id="{F118C709-0E4E-7B02-233A-7CB338FA804F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77" name="Notes Placeholder 4">
            <a:extLst>
              <a:ext uri="{FF2B5EF4-FFF2-40B4-BE49-F238E27FC236}">
                <a16:creationId xmlns:a16="http://schemas.microsoft.com/office/drawing/2014/main" id="{5A80A4AF-EAA0-8AE8-D6AF-F6F58C55B7FC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8" name="Footer Placeholder 5">
            <a:extLst>
              <a:ext uri="{FF2B5EF4-FFF2-40B4-BE49-F238E27FC236}">
                <a16:creationId xmlns:a16="http://schemas.microsoft.com/office/drawing/2014/main" id="{C1FF0FE5-21AA-A699-011E-D47C187549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9" name="Slide Number Placeholder 6">
            <a:extLst>
              <a:ext uri="{FF2B5EF4-FFF2-40B4-BE49-F238E27FC236}">
                <a16:creationId xmlns:a16="http://schemas.microsoft.com/office/drawing/2014/main" id="{9F397EED-C088-479C-CE05-087CA30321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E731515-985A-4E9E-B0AA-22C6346E8458}" type="slidenum">
              <a:t>‹#›</a:t>
            </a:fld>
            <a:endParaRPr lang="en-US"/>
          </a:p>
        </p:txBody>
      </p:sp>
      <p:sp>
        <p:nvSpPr>
          <p:cNvPr id="80" name="Header Placeholder 1">
            <a:extLst>
              <a:ext uri="{FF2B5EF4-FFF2-40B4-BE49-F238E27FC236}">
                <a16:creationId xmlns:a16="http://schemas.microsoft.com/office/drawing/2014/main" id="{8B5F1BA8-63BA-3ACB-45FC-81543DC54B0A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81" name="Date Placeholder 2">
            <a:extLst>
              <a:ext uri="{FF2B5EF4-FFF2-40B4-BE49-F238E27FC236}">
                <a16:creationId xmlns:a16="http://schemas.microsoft.com/office/drawing/2014/main" id="{7CF9C24B-1186-405B-D8BF-CF9D1E02385B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0A2DEAC-8D7B-47CD-8D74-02998480B884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82" name="Slide Image Placeholder 3">
            <a:extLst>
              <a:ext uri="{FF2B5EF4-FFF2-40B4-BE49-F238E27FC236}">
                <a16:creationId xmlns:a16="http://schemas.microsoft.com/office/drawing/2014/main" id="{4D221052-9D23-AA02-FDCE-F587B1EF57E8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83" name="Notes Placeholder 4">
            <a:extLst>
              <a:ext uri="{FF2B5EF4-FFF2-40B4-BE49-F238E27FC236}">
                <a16:creationId xmlns:a16="http://schemas.microsoft.com/office/drawing/2014/main" id="{546A26B9-126D-80F2-DF88-3B969CD82B96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4" name="Footer Placeholder 5">
            <a:extLst>
              <a:ext uri="{FF2B5EF4-FFF2-40B4-BE49-F238E27FC236}">
                <a16:creationId xmlns:a16="http://schemas.microsoft.com/office/drawing/2014/main" id="{E4DCA0C4-D379-2D22-B289-42C5FFA62AF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85" name="Slide Number Placeholder 6">
            <a:extLst>
              <a:ext uri="{FF2B5EF4-FFF2-40B4-BE49-F238E27FC236}">
                <a16:creationId xmlns:a16="http://schemas.microsoft.com/office/drawing/2014/main" id="{26195A33-C50D-542C-5D19-1AD039FEFE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2360D28-6319-4E8C-82E3-F87B89B17BD7}" type="slidenum">
              <a:t>‹#›</a:t>
            </a:fld>
            <a:endParaRPr lang="en-US"/>
          </a:p>
        </p:txBody>
      </p:sp>
      <p:sp>
        <p:nvSpPr>
          <p:cNvPr id="86" name="Header Placeholder 1">
            <a:extLst>
              <a:ext uri="{FF2B5EF4-FFF2-40B4-BE49-F238E27FC236}">
                <a16:creationId xmlns:a16="http://schemas.microsoft.com/office/drawing/2014/main" id="{11124CA1-447E-80E7-F5CF-1887E1198D78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87" name="Date Placeholder 2">
            <a:extLst>
              <a:ext uri="{FF2B5EF4-FFF2-40B4-BE49-F238E27FC236}">
                <a16:creationId xmlns:a16="http://schemas.microsoft.com/office/drawing/2014/main" id="{3F7FDB7D-0865-E963-C56A-49A78519404F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EB6C03E-7BF7-49F5-BE9B-64A2E577F96A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88" name="Slide Image Placeholder 3">
            <a:extLst>
              <a:ext uri="{FF2B5EF4-FFF2-40B4-BE49-F238E27FC236}">
                <a16:creationId xmlns:a16="http://schemas.microsoft.com/office/drawing/2014/main" id="{188CBB7F-3616-860B-ACD1-C8B68764D1EE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89" name="Notes Placeholder 4">
            <a:extLst>
              <a:ext uri="{FF2B5EF4-FFF2-40B4-BE49-F238E27FC236}">
                <a16:creationId xmlns:a16="http://schemas.microsoft.com/office/drawing/2014/main" id="{A7525FA6-E425-7137-1990-BB80DF79651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" name="Footer Placeholder 5">
            <a:extLst>
              <a:ext uri="{FF2B5EF4-FFF2-40B4-BE49-F238E27FC236}">
                <a16:creationId xmlns:a16="http://schemas.microsoft.com/office/drawing/2014/main" id="{8E2D6B1D-AD5E-F8B3-EB1A-ACD20F19EB1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91" name="Slide Number Placeholder 6">
            <a:extLst>
              <a:ext uri="{FF2B5EF4-FFF2-40B4-BE49-F238E27FC236}">
                <a16:creationId xmlns:a16="http://schemas.microsoft.com/office/drawing/2014/main" id="{D2D8AFD0-ED2E-8CA4-5E84-198BD1C6745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6395F52-A877-4C78-802B-C0D38B345D5E}" type="slidenum">
              <a:t>‹#›</a:t>
            </a:fld>
            <a:endParaRPr lang="en-US"/>
          </a:p>
        </p:txBody>
      </p:sp>
      <p:sp>
        <p:nvSpPr>
          <p:cNvPr id="92" name="Header Placeholder 1">
            <a:extLst>
              <a:ext uri="{FF2B5EF4-FFF2-40B4-BE49-F238E27FC236}">
                <a16:creationId xmlns:a16="http://schemas.microsoft.com/office/drawing/2014/main" id="{F212A0A1-B4EF-CBE3-2748-8DCEB1BCFEE2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93" name="Date Placeholder 2">
            <a:extLst>
              <a:ext uri="{FF2B5EF4-FFF2-40B4-BE49-F238E27FC236}">
                <a16:creationId xmlns:a16="http://schemas.microsoft.com/office/drawing/2014/main" id="{7B3F3EA9-AF9D-D1C2-D27A-CA76F87F897B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A914ECA-CF93-413B-8CCF-77633A3191C0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94" name="Slide Image Placeholder 3">
            <a:extLst>
              <a:ext uri="{FF2B5EF4-FFF2-40B4-BE49-F238E27FC236}">
                <a16:creationId xmlns:a16="http://schemas.microsoft.com/office/drawing/2014/main" id="{089DDA70-A57E-FA4F-36A0-260E3C6C3E3D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95" name="Notes Placeholder 4">
            <a:extLst>
              <a:ext uri="{FF2B5EF4-FFF2-40B4-BE49-F238E27FC236}">
                <a16:creationId xmlns:a16="http://schemas.microsoft.com/office/drawing/2014/main" id="{0D018E6C-C64F-4279-1847-F760A36FF20C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6" name="Footer Placeholder 5">
            <a:extLst>
              <a:ext uri="{FF2B5EF4-FFF2-40B4-BE49-F238E27FC236}">
                <a16:creationId xmlns:a16="http://schemas.microsoft.com/office/drawing/2014/main" id="{D17A9DF1-513A-2D5D-F7E4-3254E3150B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97" name="Slide Number Placeholder 6">
            <a:extLst>
              <a:ext uri="{FF2B5EF4-FFF2-40B4-BE49-F238E27FC236}">
                <a16:creationId xmlns:a16="http://schemas.microsoft.com/office/drawing/2014/main" id="{C34464B7-930E-2749-99B0-E2C5932EFE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F16E8D3-5CB9-41AF-8848-5AD2719A45EF}" type="slidenum">
              <a:t>‹#›</a:t>
            </a:fld>
            <a:endParaRPr lang="en-US"/>
          </a:p>
        </p:txBody>
      </p:sp>
      <p:sp>
        <p:nvSpPr>
          <p:cNvPr id="98" name="Header Placeholder 1">
            <a:extLst>
              <a:ext uri="{FF2B5EF4-FFF2-40B4-BE49-F238E27FC236}">
                <a16:creationId xmlns:a16="http://schemas.microsoft.com/office/drawing/2014/main" id="{ADEE96CF-B6AC-CAF0-D34D-14ADDBC68BBC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99" name="Date Placeholder 2">
            <a:extLst>
              <a:ext uri="{FF2B5EF4-FFF2-40B4-BE49-F238E27FC236}">
                <a16:creationId xmlns:a16="http://schemas.microsoft.com/office/drawing/2014/main" id="{ECC7F408-0239-54A5-A66F-877236156686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7E44931-5148-4B52-8DA0-657CBEDBA0B8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100" name="Slide Image Placeholder 3">
            <a:extLst>
              <a:ext uri="{FF2B5EF4-FFF2-40B4-BE49-F238E27FC236}">
                <a16:creationId xmlns:a16="http://schemas.microsoft.com/office/drawing/2014/main" id="{15F4D81F-1571-C07C-226B-B96C1871F364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01" name="Notes Placeholder 4">
            <a:extLst>
              <a:ext uri="{FF2B5EF4-FFF2-40B4-BE49-F238E27FC236}">
                <a16:creationId xmlns:a16="http://schemas.microsoft.com/office/drawing/2014/main" id="{161343E2-91A6-42B0-EF87-8CAAE89171C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" name="Footer Placeholder 5">
            <a:extLst>
              <a:ext uri="{FF2B5EF4-FFF2-40B4-BE49-F238E27FC236}">
                <a16:creationId xmlns:a16="http://schemas.microsoft.com/office/drawing/2014/main" id="{A74BDF39-5BB8-EE84-1539-9519A5A501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03" name="Slide Number Placeholder 6">
            <a:extLst>
              <a:ext uri="{FF2B5EF4-FFF2-40B4-BE49-F238E27FC236}">
                <a16:creationId xmlns:a16="http://schemas.microsoft.com/office/drawing/2014/main" id="{11062E4C-6779-C413-CAD1-C903EC66381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2FD5985-1B77-4FA1-B3BD-B7C11557645C}" type="slidenum">
              <a:t>‹#›</a:t>
            </a:fld>
            <a:endParaRPr lang="en-US"/>
          </a:p>
        </p:txBody>
      </p:sp>
      <p:sp>
        <p:nvSpPr>
          <p:cNvPr id="104" name="Header Placeholder 1">
            <a:extLst>
              <a:ext uri="{FF2B5EF4-FFF2-40B4-BE49-F238E27FC236}">
                <a16:creationId xmlns:a16="http://schemas.microsoft.com/office/drawing/2014/main" id="{0C1EDA29-72E2-6385-B68D-CBE0B93B3D7D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05" name="Date Placeholder 2">
            <a:extLst>
              <a:ext uri="{FF2B5EF4-FFF2-40B4-BE49-F238E27FC236}">
                <a16:creationId xmlns:a16="http://schemas.microsoft.com/office/drawing/2014/main" id="{85359437-2890-EAF3-DC48-58B7138D5D19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74FAAD5-FBFB-4F60-892A-7D2D8A974D77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106" name="Slide Image Placeholder 3">
            <a:extLst>
              <a:ext uri="{FF2B5EF4-FFF2-40B4-BE49-F238E27FC236}">
                <a16:creationId xmlns:a16="http://schemas.microsoft.com/office/drawing/2014/main" id="{EE1427A2-AC1D-3068-1082-82D7594F086C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07" name="Notes Placeholder 4">
            <a:extLst>
              <a:ext uri="{FF2B5EF4-FFF2-40B4-BE49-F238E27FC236}">
                <a16:creationId xmlns:a16="http://schemas.microsoft.com/office/drawing/2014/main" id="{5F7E6F51-ED98-77A0-E953-B767CD4D41C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8" name="Footer Placeholder 5">
            <a:extLst>
              <a:ext uri="{FF2B5EF4-FFF2-40B4-BE49-F238E27FC236}">
                <a16:creationId xmlns:a16="http://schemas.microsoft.com/office/drawing/2014/main" id="{2B826897-E1A8-8D86-9C16-6E587B5C57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09" name="Slide Number Placeholder 6">
            <a:extLst>
              <a:ext uri="{FF2B5EF4-FFF2-40B4-BE49-F238E27FC236}">
                <a16:creationId xmlns:a16="http://schemas.microsoft.com/office/drawing/2014/main" id="{714EC3B1-AE20-5EB0-5E04-2E310D46C0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4E01FFD-7B0C-4740-AC2F-AC3B843EC8DD}" type="slidenum">
              <a:t>‹#›</a:t>
            </a:fld>
            <a:endParaRPr lang="en-US"/>
          </a:p>
        </p:txBody>
      </p:sp>
      <p:sp>
        <p:nvSpPr>
          <p:cNvPr id="110" name="Header Placeholder 1">
            <a:extLst>
              <a:ext uri="{FF2B5EF4-FFF2-40B4-BE49-F238E27FC236}">
                <a16:creationId xmlns:a16="http://schemas.microsoft.com/office/drawing/2014/main" id="{FAD0F25F-A0EC-8115-2ABC-32A032973F4F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11" name="Date Placeholder 2">
            <a:extLst>
              <a:ext uri="{FF2B5EF4-FFF2-40B4-BE49-F238E27FC236}">
                <a16:creationId xmlns:a16="http://schemas.microsoft.com/office/drawing/2014/main" id="{3EB4E6FD-AB1F-A6F8-8779-EEB205F850AC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45B0341-E005-439B-9F36-D8A45F0A9E16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112" name="Slide Image Placeholder 3">
            <a:extLst>
              <a:ext uri="{FF2B5EF4-FFF2-40B4-BE49-F238E27FC236}">
                <a16:creationId xmlns:a16="http://schemas.microsoft.com/office/drawing/2014/main" id="{DC01E1DC-1549-F922-F38D-5B34C02294E2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13" name="Notes Placeholder 4">
            <a:extLst>
              <a:ext uri="{FF2B5EF4-FFF2-40B4-BE49-F238E27FC236}">
                <a16:creationId xmlns:a16="http://schemas.microsoft.com/office/drawing/2014/main" id="{5186067A-84D8-9553-E5B4-BB0A8758D2C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4" name="Footer Placeholder 5">
            <a:extLst>
              <a:ext uri="{FF2B5EF4-FFF2-40B4-BE49-F238E27FC236}">
                <a16:creationId xmlns:a16="http://schemas.microsoft.com/office/drawing/2014/main" id="{D202ED08-21A1-5C68-29C4-53C01EA7ADD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15" name="Slide Number Placeholder 6">
            <a:extLst>
              <a:ext uri="{FF2B5EF4-FFF2-40B4-BE49-F238E27FC236}">
                <a16:creationId xmlns:a16="http://schemas.microsoft.com/office/drawing/2014/main" id="{D170FF8A-21F8-9228-825F-5EDAD23EBA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6F5F0C2-637E-44AA-89CD-3AE4D8762F14}" type="slidenum">
              <a:t>‹#›</a:t>
            </a:fld>
            <a:endParaRPr lang="en-US"/>
          </a:p>
        </p:txBody>
      </p:sp>
      <p:sp>
        <p:nvSpPr>
          <p:cNvPr id="116" name="Header Placeholder 1">
            <a:extLst>
              <a:ext uri="{FF2B5EF4-FFF2-40B4-BE49-F238E27FC236}">
                <a16:creationId xmlns:a16="http://schemas.microsoft.com/office/drawing/2014/main" id="{1F507234-75B4-8672-6A47-F24ED54FDB34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17" name="Date Placeholder 2">
            <a:extLst>
              <a:ext uri="{FF2B5EF4-FFF2-40B4-BE49-F238E27FC236}">
                <a16:creationId xmlns:a16="http://schemas.microsoft.com/office/drawing/2014/main" id="{4B5C3757-A42D-06ED-858D-52997E271224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78683D4-98C4-441F-AB09-E7B13B9683A7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118" name="Slide Image Placeholder 3">
            <a:extLst>
              <a:ext uri="{FF2B5EF4-FFF2-40B4-BE49-F238E27FC236}">
                <a16:creationId xmlns:a16="http://schemas.microsoft.com/office/drawing/2014/main" id="{6C0A94A2-0188-4BAD-BA59-58A64D52BA40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19" name="Notes Placeholder 4">
            <a:extLst>
              <a:ext uri="{FF2B5EF4-FFF2-40B4-BE49-F238E27FC236}">
                <a16:creationId xmlns:a16="http://schemas.microsoft.com/office/drawing/2014/main" id="{F1BE4D08-2765-EFFD-EF4F-3227C5C737E3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0" name="Footer Placeholder 5">
            <a:extLst>
              <a:ext uri="{FF2B5EF4-FFF2-40B4-BE49-F238E27FC236}">
                <a16:creationId xmlns:a16="http://schemas.microsoft.com/office/drawing/2014/main" id="{BFE6CE14-94D3-8B11-317D-75B886B10B3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21" name="Slide Number Placeholder 6">
            <a:extLst>
              <a:ext uri="{FF2B5EF4-FFF2-40B4-BE49-F238E27FC236}">
                <a16:creationId xmlns:a16="http://schemas.microsoft.com/office/drawing/2014/main" id="{3F6827D9-DDDA-8881-7BBD-067707A53A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0E0231E-9BFC-4408-BCDF-2AEF25437B47}" type="slidenum">
              <a:t>‹#›</a:t>
            </a:fld>
            <a:endParaRPr lang="en-US"/>
          </a:p>
        </p:txBody>
      </p:sp>
      <p:sp>
        <p:nvSpPr>
          <p:cNvPr id="122" name="Header Placeholder 1">
            <a:extLst>
              <a:ext uri="{FF2B5EF4-FFF2-40B4-BE49-F238E27FC236}">
                <a16:creationId xmlns:a16="http://schemas.microsoft.com/office/drawing/2014/main" id="{56B473E1-486B-1260-82C3-F51BCD6EA279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23" name="Date Placeholder 2">
            <a:extLst>
              <a:ext uri="{FF2B5EF4-FFF2-40B4-BE49-F238E27FC236}">
                <a16:creationId xmlns:a16="http://schemas.microsoft.com/office/drawing/2014/main" id="{6942D615-22CA-7AFF-DE15-394E1DC0AF58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5FDA3DF-E0C3-47CE-9CFF-AD6D97BE473C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124" name="Slide Image Placeholder 3">
            <a:extLst>
              <a:ext uri="{FF2B5EF4-FFF2-40B4-BE49-F238E27FC236}">
                <a16:creationId xmlns:a16="http://schemas.microsoft.com/office/drawing/2014/main" id="{1FEF1A13-65AE-767B-C4CC-D278CBE11315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25" name="Notes Placeholder 4">
            <a:extLst>
              <a:ext uri="{FF2B5EF4-FFF2-40B4-BE49-F238E27FC236}">
                <a16:creationId xmlns:a16="http://schemas.microsoft.com/office/drawing/2014/main" id="{C193231A-9642-2E8B-830C-F4D49E016E6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6" name="Footer Placeholder 5">
            <a:extLst>
              <a:ext uri="{FF2B5EF4-FFF2-40B4-BE49-F238E27FC236}">
                <a16:creationId xmlns:a16="http://schemas.microsoft.com/office/drawing/2014/main" id="{8887779C-C2F8-6F71-EC60-F00A011E566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27" name="Slide Number Placeholder 6">
            <a:extLst>
              <a:ext uri="{FF2B5EF4-FFF2-40B4-BE49-F238E27FC236}">
                <a16:creationId xmlns:a16="http://schemas.microsoft.com/office/drawing/2014/main" id="{2AE7375C-44A1-503B-D4C1-1E40E65261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1406CE3-8317-480D-A4C7-0FC2754FFA65}" type="slidenum">
              <a:t>‹#›</a:t>
            </a:fld>
            <a:endParaRPr lang="en-US"/>
          </a:p>
        </p:txBody>
      </p:sp>
      <p:sp>
        <p:nvSpPr>
          <p:cNvPr id="128" name="Header Placeholder 1">
            <a:extLst>
              <a:ext uri="{FF2B5EF4-FFF2-40B4-BE49-F238E27FC236}">
                <a16:creationId xmlns:a16="http://schemas.microsoft.com/office/drawing/2014/main" id="{9135FD41-AACC-E70B-859E-CE1446F4BD13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29" name="Date Placeholder 2">
            <a:extLst>
              <a:ext uri="{FF2B5EF4-FFF2-40B4-BE49-F238E27FC236}">
                <a16:creationId xmlns:a16="http://schemas.microsoft.com/office/drawing/2014/main" id="{54B92A7D-7E46-7BF1-EE9C-E61E2F42C18F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73AC741-E9EE-4C83-8323-5F7232793D39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130" name="Slide Image Placeholder 3">
            <a:extLst>
              <a:ext uri="{FF2B5EF4-FFF2-40B4-BE49-F238E27FC236}">
                <a16:creationId xmlns:a16="http://schemas.microsoft.com/office/drawing/2014/main" id="{700056EF-7686-1EA9-4137-E087F4C7AD23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31" name="Notes Placeholder 4">
            <a:extLst>
              <a:ext uri="{FF2B5EF4-FFF2-40B4-BE49-F238E27FC236}">
                <a16:creationId xmlns:a16="http://schemas.microsoft.com/office/drawing/2014/main" id="{F50356B5-B4D7-DF7F-4709-B5F4AED89E5B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2" name="Footer Placeholder 5">
            <a:extLst>
              <a:ext uri="{FF2B5EF4-FFF2-40B4-BE49-F238E27FC236}">
                <a16:creationId xmlns:a16="http://schemas.microsoft.com/office/drawing/2014/main" id="{201449E5-09A8-7B2B-8F03-539DB68B26B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33" name="Slide Number Placeholder 6">
            <a:extLst>
              <a:ext uri="{FF2B5EF4-FFF2-40B4-BE49-F238E27FC236}">
                <a16:creationId xmlns:a16="http://schemas.microsoft.com/office/drawing/2014/main" id="{F806C4CF-F5D1-0B01-1BF0-1141753E5D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D57B4F1-F166-4C89-9EA2-9B3F78F882DD}" type="slidenum">
              <a:t>‹#›</a:t>
            </a:fld>
            <a:endParaRPr lang="en-US"/>
          </a:p>
        </p:txBody>
      </p:sp>
      <p:sp>
        <p:nvSpPr>
          <p:cNvPr id="134" name="Header Placeholder 1">
            <a:extLst>
              <a:ext uri="{FF2B5EF4-FFF2-40B4-BE49-F238E27FC236}">
                <a16:creationId xmlns:a16="http://schemas.microsoft.com/office/drawing/2014/main" id="{24280865-D041-B06E-E7FC-832AF098D3C9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35" name="Date Placeholder 2">
            <a:extLst>
              <a:ext uri="{FF2B5EF4-FFF2-40B4-BE49-F238E27FC236}">
                <a16:creationId xmlns:a16="http://schemas.microsoft.com/office/drawing/2014/main" id="{0B1B12CC-0C91-788A-BFFC-DF4DA030CC86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DCC4D8C-D8D8-4223-A4AF-7B660A86DF0D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136" name="Slide Image Placeholder 3">
            <a:extLst>
              <a:ext uri="{FF2B5EF4-FFF2-40B4-BE49-F238E27FC236}">
                <a16:creationId xmlns:a16="http://schemas.microsoft.com/office/drawing/2014/main" id="{41E9C0E4-2151-0087-E138-E5B0C6BA478D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37" name="Notes Placeholder 4">
            <a:extLst>
              <a:ext uri="{FF2B5EF4-FFF2-40B4-BE49-F238E27FC236}">
                <a16:creationId xmlns:a16="http://schemas.microsoft.com/office/drawing/2014/main" id="{AD444875-AD94-4432-DC0F-B18BDCFFBE2D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8" name="Footer Placeholder 5">
            <a:extLst>
              <a:ext uri="{FF2B5EF4-FFF2-40B4-BE49-F238E27FC236}">
                <a16:creationId xmlns:a16="http://schemas.microsoft.com/office/drawing/2014/main" id="{ED506BB8-75A5-ABAD-A2A7-E2CFD002149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39" name="Slide Number Placeholder 6">
            <a:extLst>
              <a:ext uri="{FF2B5EF4-FFF2-40B4-BE49-F238E27FC236}">
                <a16:creationId xmlns:a16="http://schemas.microsoft.com/office/drawing/2014/main" id="{E78AE27B-BEA7-5DEE-B01F-2954500AD6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EF30624-6314-4ADA-8BE2-112F4632246B}" type="slidenum">
              <a:t>‹#›</a:t>
            </a:fld>
            <a:endParaRPr lang="en-US"/>
          </a:p>
        </p:txBody>
      </p:sp>
      <p:sp>
        <p:nvSpPr>
          <p:cNvPr id="140" name="Header Placeholder 1">
            <a:extLst>
              <a:ext uri="{FF2B5EF4-FFF2-40B4-BE49-F238E27FC236}">
                <a16:creationId xmlns:a16="http://schemas.microsoft.com/office/drawing/2014/main" id="{580C1FA2-9917-6BC1-5A73-5E08DDD512D1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41" name="Date Placeholder 2">
            <a:extLst>
              <a:ext uri="{FF2B5EF4-FFF2-40B4-BE49-F238E27FC236}">
                <a16:creationId xmlns:a16="http://schemas.microsoft.com/office/drawing/2014/main" id="{2F902F9B-625C-6285-A875-125C39949AD3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01B6816-0E94-43B5-8019-8E20EFC14625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142" name="Slide Image Placeholder 3">
            <a:extLst>
              <a:ext uri="{FF2B5EF4-FFF2-40B4-BE49-F238E27FC236}">
                <a16:creationId xmlns:a16="http://schemas.microsoft.com/office/drawing/2014/main" id="{18A23525-C46E-9EEE-D722-552BBB42450C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43" name="Notes Placeholder 4">
            <a:extLst>
              <a:ext uri="{FF2B5EF4-FFF2-40B4-BE49-F238E27FC236}">
                <a16:creationId xmlns:a16="http://schemas.microsoft.com/office/drawing/2014/main" id="{F018F3B7-957D-48E7-354B-3BC3854DFA7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4" name="Footer Placeholder 5">
            <a:extLst>
              <a:ext uri="{FF2B5EF4-FFF2-40B4-BE49-F238E27FC236}">
                <a16:creationId xmlns:a16="http://schemas.microsoft.com/office/drawing/2014/main" id="{A5C46632-EC58-D3AE-8309-133C56DA259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45" name="Slide Number Placeholder 6">
            <a:extLst>
              <a:ext uri="{FF2B5EF4-FFF2-40B4-BE49-F238E27FC236}">
                <a16:creationId xmlns:a16="http://schemas.microsoft.com/office/drawing/2014/main" id="{0DC95F49-4783-27B4-DFC2-788B1A3EFD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E1EE89B-19E3-44DD-A3D8-69E152B0DA75}" type="slidenum">
              <a:t>‹#›</a:t>
            </a:fld>
            <a:endParaRPr lang="en-US"/>
          </a:p>
        </p:txBody>
      </p:sp>
      <p:sp>
        <p:nvSpPr>
          <p:cNvPr id="146" name="Header Placeholder 1">
            <a:extLst>
              <a:ext uri="{FF2B5EF4-FFF2-40B4-BE49-F238E27FC236}">
                <a16:creationId xmlns:a16="http://schemas.microsoft.com/office/drawing/2014/main" id="{239FA23F-B3FB-3801-82B1-CEBD91E51239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47" name="Date Placeholder 2">
            <a:extLst>
              <a:ext uri="{FF2B5EF4-FFF2-40B4-BE49-F238E27FC236}">
                <a16:creationId xmlns:a16="http://schemas.microsoft.com/office/drawing/2014/main" id="{0D865D07-4AA4-2EAF-7A72-15E7C2A9C2F3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5641586-0037-4F69-8260-7B780CD40D9D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148" name="Slide Image Placeholder 3">
            <a:extLst>
              <a:ext uri="{FF2B5EF4-FFF2-40B4-BE49-F238E27FC236}">
                <a16:creationId xmlns:a16="http://schemas.microsoft.com/office/drawing/2014/main" id="{B5A9B8E6-0B31-4055-E065-B70D5F2136F8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49" name="Notes Placeholder 4">
            <a:extLst>
              <a:ext uri="{FF2B5EF4-FFF2-40B4-BE49-F238E27FC236}">
                <a16:creationId xmlns:a16="http://schemas.microsoft.com/office/drawing/2014/main" id="{3D2A4A6B-33DC-682F-194C-E970663E29EB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0" name="Footer Placeholder 5">
            <a:extLst>
              <a:ext uri="{FF2B5EF4-FFF2-40B4-BE49-F238E27FC236}">
                <a16:creationId xmlns:a16="http://schemas.microsoft.com/office/drawing/2014/main" id="{C1169F5C-8F52-5C89-4266-092C6C95D2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51" name="Slide Number Placeholder 6">
            <a:extLst>
              <a:ext uri="{FF2B5EF4-FFF2-40B4-BE49-F238E27FC236}">
                <a16:creationId xmlns:a16="http://schemas.microsoft.com/office/drawing/2014/main" id="{50F18516-D0C5-CCDE-27D4-100BEEB76D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00C3891-CF41-4717-8B34-8CE2A27EE83E}" type="slidenum">
              <a:t>‹#›</a:t>
            </a:fld>
            <a:endParaRPr lang="en-US"/>
          </a:p>
        </p:txBody>
      </p:sp>
      <p:sp>
        <p:nvSpPr>
          <p:cNvPr id="152" name="Header Placeholder 1">
            <a:extLst>
              <a:ext uri="{FF2B5EF4-FFF2-40B4-BE49-F238E27FC236}">
                <a16:creationId xmlns:a16="http://schemas.microsoft.com/office/drawing/2014/main" id="{F57FBE99-1AC3-21ED-D6E8-7B156AAE5D04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53" name="Date Placeholder 2">
            <a:extLst>
              <a:ext uri="{FF2B5EF4-FFF2-40B4-BE49-F238E27FC236}">
                <a16:creationId xmlns:a16="http://schemas.microsoft.com/office/drawing/2014/main" id="{997F5DBD-2A33-D552-A303-9AB248207C44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D38A5CC-8D02-4F06-88B2-92745609282A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154" name="Slide Image Placeholder 3">
            <a:extLst>
              <a:ext uri="{FF2B5EF4-FFF2-40B4-BE49-F238E27FC236}">
                <a16:creationId xmlns:a16="http://schemas.microsoft.com/office/drawing/2014/main" id="{0CA6AB8C-D4E4-D99F-652E-32B6A720CC65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55" name="Notes Placeholder 4">
            <a:extLst>
              <a:ext uri="{FF2B5EF4-FFF2-40B4-BE49-F238E27FC236}">
                <a16:creationId xmlns:a16="http://schemas.microsoft.com/office/drawing/2014/main" id="{E0C86C7A-4D53-9D45-D6E5-A1639671A74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6" name="Footer Placeholder 5">
            <a:extLst>
              <a:ext uri="{FF2B5EF4-FFF2-40B4-BE49-F238E27FC236}">
                <a16:creationId xmlns:a16="http://schemas.microsoft.com/office/drawing/2014/main" id="{896BA998-09C0-A3D4-11E1-36FF5946A9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57" name="Slide Number Placeholder 6">
            <a:extLst>
              <a:ext uri="{FF2B5EF4-FFF2-40B4-BE49-F238E27FC236}">
                <a16:creationId xmlns:a16="http://schemas.microsoft.com/office/drawing/2014/main" id="{293C3CAE-D726-ED01-42B1-79D5661F22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04632D4-2A41-40E9-BE7B-2A04931EC45F}" type="slidenum">
              <a:t>‹#›</a:t>
            </a:fld>
            <a:endParaRPr lang="en-US"/>
          </a:p>
        </p:txBody>
      </p:sp>
      <p:sp>
        <p:nvSpPr>
          <p:cNvPr id="158" name="Header Placeholder 1">
            <a:extLst>
              <a:ext uri="{FF2B5EF4-FFF2-40B4-BE49-F238E27FC236}">
                <a16:creationId xmlns:a16="http://schemas.microsoft.com/office/drawing/2014/main" id="{0B4C65AD-EFB1-1F34-4BAB-F4BA3658864A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59" name="Date Placeholder 2">
            <a:extLst>
              <a:ext uri="{FF2B5EF4-FFF2-40B4-BE49-F238E27FC236}">
                <a16:creationId xmlns:a16="http://schemas.microsoft.com/office/drawing/2014/main" id="{6595C98E-5366-0B7E-51BA-64D594FA275D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9AF5DA9-58D1-4917-8FCB-AA0611F15380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160" name="Slide Image Placeholder 3">
            <a:extLst>
              <a:ext uri="{FF2B5EF4-FFF2-40B4-BE49-F238E27FC236}">
                <a16:creationId xmlns:a16="http://schemas.microsoft.com/office/drawing/2014/main" id="{5D8018F5-166A-F87A-5A96-91D42E757993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61" name="Notes Placeholder 4">
            <a:extLst>
              <a:ext uri="{FF2B5EF4-FFF2-40B4-BE49-F238E27FC236}">
                <a16:creationId xmlns:a16="http://schemas.microsoft.com/office/drawing/2014/main" id="{C2EDDE6A-C46A-DA1B-AA38-0AA4B437824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2" name="Footer Placeholder 5">
            <a:extLst>
              <a:ext uri="{FF2B5EF4-FFF2-40B4-BE49-F238E27FC236}">
                <a16:creationId xmlns:a16="http://schemas.microsoft.com/office/drawing/2014/main" id="{1B792D61-8500-623A-483C-55E40163C63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63" name="Slide Number Placeholder 6">
            <a:extLst>
              <a:ext uri="{FF2B5EF4-FFF2-40B4-BE49-F238E27FC236}">
                <a16:creationId xmlns:a16="http://schemas.microsoft.com/office/drawing/2014/main" id="{348E0485-E901-7E52-2247-E7E2B33052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011A2F6-F953-422E-AE40-4A3DBEDF08E0}" type="slidenum">
              <a:t>‹#›</a:t>
            </a:fld>
            <a:endParaRPr lang="en-US"/>
          </a:p>
        </p:txBody>
      </p:sp>
      <p:sp>
        <p:nvSpPr>
          <p:cNvPr id="164" name="Header Placeholder 1">
            <a:extLst>
              <a:ext uri="{FF2B5EF4-FFF2-40B4-BE49-F238E27FC236}">
                <a16:creationId xmlns:a16="http://schemas.microsoft.com/office/drawing/2014/main" id="{5BE4B81D-DA00-5B9C-BD06-56A8845919EA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65" name="Date Placeholder 2">
            <a:extLst>
              <a:ext uri="{FF2B5EF4-FFF2-40B4-BE49-F238E27FC236}">
                <a16:creationId xmlns:a16="http://schemas.microsoft.com/office/drawing/2014/main" id="{69F349E7-B39F-E152-75D7-5CE459290D24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E2A3EB1-5934-4E69-B4B3-56CF672CF5AB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166" name="Slide Image Placeholder 3">
            <a:extLst>
              <a:ext uri="{FF2B5EF4-FFF2-40B4-BE49-F238E27FC236}">
                <a16:creationId xmlns:a16="http://schemas.microsoft.com/office/drawing/2014/main" id="{8FFD31B9-3938-C295-C2CD-380708713FE4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67" name="Notes Placeholder 4">
            <a:extLst>
              <a:ext uri="{FF2B5EF4-FFF2-40B4-BE49-F238E27FC236}">
                <a16:creationId xmlns:a16="http://schemas.microsoft.com/office/drawing/2014/main" id="{B6C10CBE-E4B3-07E7-4A1E-8D9633CDA30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8" name="Footer Placeholder 5">
            <a:extLst>
              <a:ext uri="{FF2B5EF4-FFF2-40B4-BE49-F238E27FC236}">
                <a16:creationId xmlns:a16="http://schemas.microsoft.com/office/drawing/2014/main" id="{8E4433EF-2006-4E1E-3980-4FACE4D1957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69" name="Slide Number Placeholder 6">
            <a:extLst>
              <a:ext uri="{FF2B5EF4-FFF2-40B4-BE49-F238E27FC236}">
                <a16:creationId xmlns:a16="http://schemas.microsoft.com/office/drawing/2014/main" id="{0B30A6A0-744A-F3F2-55EF-5B83BE8F74B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F23832A-EF06-4D57-A62B-642805FFD786}" type="slidenum">
              <a:t>‹#›</a:t>
            </a:fld>
            <a:endParaRPr lang="en-US"/>
          </a:p>
        </p:txBody>
      </p:sp>
      <p:sp>
        <p:nvSpPr>
          <p:cNvPr id="170" name="Header Placeholder 1">
            <a:extLst>
              <a:ext uri="{FF2B5EF4-FFF2-40B4-BE49-F238E27FC236}">
                <a16:creationId xmlns:a16="http://schemas.microsoft.com/office/drawing/2014/main" id="{2C6A2AFA-F4A8-ABBB-E98B-D2EEB6950171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71" name="Date Placeholder 2">
            <a:extLst>
              <a:ext uri="{FF2B5EF4-FFF2-40B4-BE49-F238E27FC236}">
                <a16:creationId xmlns:a16="http://schemas.microsoft.com/office/drawing/2014/main" id="{78C0BBEB-3B93-6AB7-09F5-C93DCB54AD77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BDEF03C-82C6-4C17-A751-2A3656131EA4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172" name="Slide Image Placeholder 3">
            <a:extLst>
              <a:ext uri="{FF2B5EF4-FFF2-40B4-BE49-F238E27FC236}">
                <a16:creationId xmlns:a16="http://schemas.microsoft.com/office/drawing/2014/main" id="{43827CAD-0B53-F4D1-83AC-2A0D68CA2BA6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73" name="Notes Placeholder 4">
            <a:extLst>
              <a:ext uri="{FF2B5EF4-FFF2-40B4-BE49-F238E27FC236}">
                <a16:creationId xmlns:a16="http://schemas.microsoft.com/office/drawing/2014/main" id="{5C920243-BD8F-EA85-9F00-E5CF898E0C4D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" name="Footer Placeholder 5">
            <a:extLst>
              <a:ext uri="{FF2B5EF4-FFF2-40B4-BE49-F238E27FC236}">
                <a16:creationId xmlns:a16="http://schemas.microsoft.com/office/drawing/2014/main" id="{FF5281FC-1613-F6DB-F556-9912AF70C7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75" name="Slide Number Placeholder 6">
            <a:extLst>
              <a:ext uri="{FF2B5EF4-FFF2-40B4-BE49-F238E27FC236}">
                <a16:creationId xmlns:a16="http://schemas.microsoft.com/office/drawing/2014/main" id="{BFA1A85A-C3A2-6801-82BC-769BF23456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8A02924-B839-4BF0-BDF3-B720D7C784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5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6B0224-0832-C861-598A-A73A1190EC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73A592-44E0-94AB-5763-E2A9CC79C3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FC45A-44DD-6E32-E149-981D6C428AB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760D972-8FAD-4C23-8778-DC87F0607F7D}" type="slidenum">
              <a:t>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7627AA-2469-EA28-8237-06E701A002C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1E7905-F0AF-4B67-A624-60786C12C790}" type="slidenum">
              <a:t>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AEF1C-CCAE-C822-BB3C-BEF85C1302B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B024872-E380-4BEE-ADE1-D2E0F00D6D4E}" type="slidenum">
              <a:t>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A55E9-A121-80CD-5DF0-26710057535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51A3F3-8166-4C22-9A63-E34C114BDF38}" type="slidenum">
              <a:t>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EDA6D3-EFEC-E184-D6B5-194B2A88E6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FB26FC-E9C1-D3F6-2F3B-AAA9AFAA82A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467AA-E37B-0E76-97F0-DC0B82E0522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25AAE44-AE22-414C-A1E3-7D4F747B2E95}" type="slidenum">
              <a:t>10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31419A-A073-832B-98C1-21FF2E9247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9740A7-1BA1-B653-1A49-4291FBA734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75167-5DAB-3005-1CEB-C6E1D640C3B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7C328E-F747-4A3A-B9F5-4021D6F9FA81}" type="slidenum">
              <a:t>13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3F2683-0CED-45F6-C8D3-32FBE7D465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333231-C7EA-244A-20BB-D277AB57EF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24F22-E0D9-757E-8A30-17EF4AB9777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A0BF729-647B-49DB-AD8A-B1C60E86D45A}" type="slidenum">
              <a:t>14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A802F7-1A1A-42CE-2396-F559E3D372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6CA3EF-E4C9-AF51-C0DB-6982B31AB65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7ACB3-6E45-CE3F-6936-5C721980AAC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3BA6494-C0CB-4386-A79B-304D1C76187F}" type="slidenum">
              <a:t>15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2EE7BA-9EC0-4E3E-1976-CCEA9EF76E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5ACEA8-418E-319B-2817-A7F6F55067D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B8B00-28BF-BFCE-1992-A0A290D4D3D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871B32F-F1BD-4D29-BB62-C29938F656B2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911815-44B7-75B2-C3A3-069053C3B09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E007085-6662-4A8C-9329-D74EBAF6820B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4BC3B-0926-AE7E-ACD1-F198D74AB6E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C130F3-ED38-4115-B5ED-2337C3E33F87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792B4E-A5ED-CE19-042D-C7FDF413D74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C8A166-1D8D-451E-B01F-63F14563C545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9A8BFA-DF00-49FE-82D3-2177DD7ED4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90A0CF-3824-76A3-DDF6-3AA21775F8A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/>
              <a:t>– Average response time 20 minutes</a:t>
            </a:r>
          </a:p>
          <a:p>
            <a:pPr lvl="0"/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7273B-6510-4537-A7E8-E6F355E6CFE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AC85651-C30B-4168-9C5F-9D047D1E6FF0}" type="slidenum">
              <a:t>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1566B8-414A-D2D1-CD56-6C73E9EC44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73E42A-78EC-4BED-737B-2C051B7736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544DC-2ED2-9183-9CAF-F0C00D03B93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0724524-7D3E-4F2F-8F8F-8F1D81B07576}" type="slidenum">
              <a:t>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044D04-E36A-5DAF-9578-9095533FBF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4798E8-55D0-C700-3B7D-3B111D2E61C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F6CCD-074B-04CC-998A-492D1135379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79C2CBC-5A4A-4007-9060-2E93D5F77B4D}" type="slidenum">
              <a:t>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0A6532-B5A5-68DC-79C9-B7698C4888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36B606-C79F-6387-96D8-DDE11392F0C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39F7E-5CAB-1A4C-8273-182BF6FF1C9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8F7853-1D5A-4682-969E-3A554C2CABE3}" type="slidenum">
              <a:t>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45E17A-AF9D-5297-F363-B8B130786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239D51-1A81-BC50-E908-D51D9BA0EFA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/>
              <a:t>PAD provides support to participants as long as the individual requires support, and includes – but is not limited to - substance use treatment, mental health care, housing placement, family reconnection, and job training and placement.</a:t>
            </a:r>
          </a:p>
          <a:p>
            <a:pPr lvl="0"/>
            <a:endParaRPr lang="en-US" dirty="0">
              <a:cs typeface="Calibri"/>
            </a:endParaRPr>
          </a:p>
          <a:p>
            <a:pPr lvl="0"/>
            <a:r>
              <a:rPr lang="en-US" dirty="0"/>
              <a:t>The majority of participants are Cis-Men, between the ages of 41-60, and Black</a:t>
            </a:r>
          </a:p>
          <a:p>
            <a:pPr lvl="0"/>
            <a:endParaRPr lang="en-US" dirty="0"/>
          </a:p>
          <a:p>
            <a:pPr lvl="0"/>
            <a:endParaRPr lang="en-US" dirty="0">
              <a:cs typeface="Calibri"/>
            </a:endParaRPr>
          </a:p>
          <a:p>
            <a:pPr lvl="0"/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8910A-49B4-14A9-7702-6DFAA1527C8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897F33-318A-49C9-995D-EE1D9E697F28}" type="slidenum">
              <a:t>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27BFE1-A31F-B828-646F-12C43E8DBD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522B54-9E7E-622A-8333-67E7AEFCDB5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10C8D-CA41-C09D-6C3A-FA42487D036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9CB9EE-3DB3-4AB9-B33C-76EFACCC5BDB}" type="slidenum">
              <a:t>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E343CC-9B1F-8B6B-386D-CDD71A5DEA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1213ED-4F9F-58E2-2DA4-F3F406C6B22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C8B60-3C4E-51B2-2405-9CB8B89C46D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F67DAD5-D5FF-43E2-9CE8-2D05238507AF}" type="slidenum">
              <a:t>11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0A45-CC18-F3DC-EC06-88964CCB47A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1122361"/>
            <a:ext cx="77724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484E75-1A92-AEF2-06D6-7BDDB5AD60D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84AED-4CA1-1ADA-C025-6BC311F4DB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FD9FFA-BC9D-43CF-A05D-03EBAFEFB5AD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35793-B9B9-2931-8656-11251C23C00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5EF9F-173E-3A35-3088-C8D4F7A362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FE81AC-F2CA-4D87-85B6-DA563A4C5A8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503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299B2-0634-34E9-A96C-4AABD302837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9EE16-E97F-4CFC-858F-6C580FE1BA2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33CF5-A45D-4375-B16D-6B6CCF386D0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FC9AC5-F5D7-49B6-9D0E-C3360B0CB5FE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30F5C-8084-A941-8715-F9C3870CAC7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D4508-9BA3-E7C7-8198-1C1D9ADAA6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B5BACF-6674-4D6B-97CE-F4EF3AA6C36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4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8C2B8-D6C1-D316-1E7D-4AD8C499C612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43675" y="365129"/>
            <a:ext cx="1971674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685089-A9E5-BD33-42CD-ED7E0CD1858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28650" y="365129"/>
            <a:ext cx="5800725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FA949-D2C2-B46F-2D8D-9C05FD8BD3E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632847-3911-4D47-9AAC-3E80448E253F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00862-428A-98B4-E942-3CEAD5700F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1F4E9-9A3A-0643-6C6E-C8F5CB825F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78F4C5-587B-42E1-AE65-F674D79781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55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53DF0-DA40-9D9E-E4B2-57D84E1DF3E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7959F-7EF1-DA5B-7B07-34A8F44A667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CF7DF-53B7-25FA-CC0D-4F422B986C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E8C4A1-CC4B-4912-86A2-64211A038F69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3E243-55A5-EE86-5192-C95CE075677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5109F-C3E7-0B4E-B4B5-2B5AE8BB76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2A8528-7E13-4150-ABC9-42E7230A6D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8329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C7F16-BA9E-5402-D702-5D10552B5F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2A99D-A19F-822E-10CE-26CCD39840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0FB8A-189D-1627-C229-50BAD7E43A1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8BB91A-52B7-42D4-ACB8-29B9DC429783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7534E-866A-3B79-758D-005E6121C80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AE799-9407-B996-9EE3-9621F3AE84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835EF0-F59D-4160-8C8D-1AD932F31D2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CD7D4-9919-BB89-7152-8A4A847D6E8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73085-0421-B244-236A-0311BEEDE85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737FD6-D3D4-C286-14DF-FAA2C724052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29149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E7185-9BBE-1DCC-BEDF-699B26B00BE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F7F6C4-0620-4AA3-83B7-1DD28ECCAA8F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9D959-05BC-16D1-1374-7B6296D3F3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AF713-2661-852B-8975-D81E56E15BB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C8B727-37EA-4B92-8E32-0567ED2D600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6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13268-47D8-D53D-7BCF-FF42EFAB32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D13B8-8BC7-A655-46AB-CBF8661C79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9838" y="1681160"/>
            <a:ext cx="3868341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9E68B5-423E-492E-2A19-13CDEF2093E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9838" y="2505071"/>
            <a:ext cx="386834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57C35D-A9BB-C522-5BF3-B5F8AC894EC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388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04026-40E1-0FA3-044D-FC91D69C7A1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388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EED9F9-A939-0438-FB48-9E96244E98D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ACC5F9-BFD1-4E9B-9B5F-55C260C365ED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BB35A8-FFCD-F7C7-4DB3-113F380038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DD3DD1-1AB0-59CE-533E-AECA84D448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0B997C-8DF9-4229-AF47-6FDDFB645FD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52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EFFD5-90F6-C99B-223B-8D308F1FEA4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462C94-14F3-85EC-6BD0-1CCB0E03281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329B34-3F62-4588-BCF6-A1612C9EDF62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DEED4-CABC-1E41-6008-8DBBFE3C881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2BEEF-56A5-000E-7A80-6C5B849EB2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7B30D6-A3F0-4128-A1EF-1C73B609E4A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6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D1363B-26E1-7ACB-ACCA-F520CA863F9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4CC978-8F3B-47A7-A3F7-43BDC5A280D8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D7A869-3157-567E-DC0E-43B8D765105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B39FE-4870-7E44-5762-DBBF182988C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D301E4-BFD5-4EDC-8C20-F920EE471FB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2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9DB38-6A7C-7268-92B3-E95B63E264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73661-9367-740B-5CAB-D44975F6351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1B903-69D2-67B7-EA9D-F8E8656AF93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81BD8-740F-DEBF-15E2-5519068F720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684D3A-79F3-4B3F-9668-08954A7E7ED0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69147-8986-2F08-C7F1-EB147A0D56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581D9-84FE-3E60-A30A-67FAE85D05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35BD6C-C772-4C14-B3D6-86CB70DEFE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4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3D362-12A8-2CDF-4A37-B2C0232A9C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36B1AC-B1B8-5F2B-013D-417F9DACEEF2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0B82F-E13D-9CFC-EDBA-A30EFC99456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169E9-9ACA-5870-CF3E-A87732EF84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FE2526-E1F0-427D-8405-CF46CDB644B2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873711-EA15-5366-169B-BF7E5515F28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EF1A1-59BA-19CD-4A4A-99D207D15C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E3C9E2-1553-4424-960C-A90293D6CC5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4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C56FE6-A84E-AE7D-5DE8-BDE91D4600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E047D-4ED2-66D7-218E-4DF17B71CE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825627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AB892-9809-5296-4B2A-0117AEE3076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E710EF7-E86C-49CB-B21A-9B3DE0B6F3CF}" type="datetime1">
              <a:rPr lang="en-US"/>
              <a:pPr lvl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7598F-4E26-B63C-2C3C-7140E0C0523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36CA9-0734-6D46-E68C-4AE40849E4E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EB5C503-FE43-4DB3-8BE1-274DE386CF85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eaLnBrk="1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eaLnBrk="1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2ED9D296-C60E-E46F-651E-D3C6F9918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13" y="2046006"/>
            <a:ext cx="2743200" cy="274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8D02B7-E4B6-F35B-FB12-C4363B896ABA}"/>
              </a:ext>
            </a:extLst>
          </p:cNvPr>
          <p:cNvSpPr/>
          <p:nvPr/>
        </p:nvSpPr>
        <p:spPr>
          <a:xfrm>
            <a:off x="3807726" y="-4050"/>
            <a:ext cx="5339638" cy="6865434"/>
          </a:xfrm>
          <a:prstGeom prst="rect">
            <a:avLst/>
          </a:prstGeom>
          <a:solidFill>
            <a:srgbClr val="404246"/>
          </a:solidFill>
          <a:ln w="12701" cap="flat">
            <a:solidFill>
              <a:srgbClr val="40424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91A3B8-E208-D88C-39E9-3007B150768E}"/>
              </a:ext>
            </a:extLst>
          </p:cNvPr>
          <p:cNvSpPr txBox="1"/>
          <p:nvPr/>
        </p:nvSpPr>
        <p:spPr>
          <a:xfrm>
            <a:off x="4290127" y="2465213"/>
            <a:ext cx="4467758" cy="26930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 dirty="0">
                <a:solidFill>
                  <a:srgbClr val="FFFFFF"/>
                </a:solidFill>
                <a:uFillTx/>
                <a:latin typeface="Raleway"/>
              </a:rPr>
              <a:t>Quarterly Briefing</a:t>
            </a:r>
            <a:r>
              <a:rPr lang="en-US" sz="3600" b="1" i="0" u="none" strike="noStrike" kern="0" cap="none" spc="0" baseline="0" dirty="0">
                <a:solidFill>
                  <a:srgbClr val="FFFFFF"/>
                </a:solidFill>
                <a:uFillTx/>
                <a:latin typeface="Raleway"/>
              </a:rPr>
              <a:t> </a:t>
            </a:r>
            <a:endParaRPr lang="en-US" sz="3600" b="1" i="0" u="none" strike="noStrike" kern="1200" cap="none" spc="0" baseline="0" dirty="0">
              <a:solidFill>
                <a:srgbClr val="FFFFFF"/>
              </a:solidFill>
              <a:uFillTx/>
              <a:latin typeface="Raleway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1" i="0" u="none" strike="noStrike" kern="0" cap="none" spc="0" baseline="0" dirty="0">
              <a:solidFill>
                <a:srgbClr val="FFFFFF"/>
              </a:solidFill>
              <a:uFillTx/>
              <a:latin typeface="Raleway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FFFFFF"/>
                </a:solidFill>
                <a:uFillTx/>
                <a:latin typeface="Raleway"/>
              </a:rPr>
              <a:t>Atlanta City Council</a:t>
            </a:r>
            <a:r>
              <a:rPr lang="en-US" sz="2400" b="1" i="0" u="none" strike="noStrike" kern="0" cap="none" spc="0" baseline="0" dirty="0">
                <a:solidFill>
                  <a:srgbClr val="FFFFFF"/>
                </a:solidFill>
                <a:uFillTx/>
                <a:latin typeface="Raleway"/>
              </a:rPr>
              <a:t> </a:t>
            </a:r>
            <a:endParaRPr lang="en-US" sz="2400" b="1" i="0" u="none" strike="noStrike" kern="1200" cap="none" spc="0" baseline="0" dirty="0">
              <a:solidFill>
                <a:srgbClr val="FFFFFF"/>
              </a:solidFill>
              <a:uFillTx/>
              <a:latin typeface="Raleway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FFFFFF"/>
                </a:solidFill>
                <a:uFillTx/>
                <a:latin typeface="Raleway"/>
              </a:rPr>
              <a:t>Public Safety &amp; Legal Administration Committee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0" i="0" u="none" strike="noStrike" kern="0" cap="none" spc="0" baseline="0" dirty="0">
                <a:solidFill>
                  <a:srgbClr val="FFFFFF"/>
                </a:solidFill>
                <a:uFillTx/>
                <a:latin typeface="Raleway"/>
              </a:rPr>
              <a:t>February 27, 2023</a:t>
            </a:r>
            <a:endParaRPr lang="en-US" sz="18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98800F5B-2440-D86A-6A0C-4BDC24A95693}"/>
              </a:ext>
            </a:extLst>
          </p:cNvPr>
          <p:cNvSpPr/>
          <p:nvPr/>
        </p:nvSpPr>
        <p:spPr>
          <a:xfrm>
            <a:off x="0" y="-3721"/>
            <a:ext cx="4743001" cy="6859024"/>
          </a:xfrm>
          <a:prstGeom prst="rect">
            <a:avLst/>
          </a:prstGeom>
          <a:solidFill>
            <a:srgbClr val="E7E6E6"/>
          </a:solidFill>
          <a:ln w="12701" cap="flat">
            <a:solidFill>
              <a:srgbClr val="E7E6E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D6474288-ACFD-406D-052D-6CCE942201DA}"/>
              </a:ext>
            </a:extLst>
          </p:cNvPr>
          <p:cNvSpPr txBox="1"/>
          <p:nvPr/>
        </p:nvSpPr>
        <p:spPr>
          <a:xfrm>
            <a:off x="283528" y="486067"/>
            <a:ext cx="8470379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FFFFFF"/>
                </a:solidFill>
                <a:uFillTx/>
                <a:latin typeface="Raleway"/>
              </a:rPr>
              <a:t>Diversion Center Planning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5DD429-B2D5-0C42-C318-BF33FFAB557C}"/>
              </a:ext>
            </a:extLst>
          </p:cNvPr>
          <p:cNvSpPr/>
          <p:nvPr/>
        </p:nvSpPr>
        <p:spPr>
          <a:xfrm>
            <a:off x="0" y="208720"/>
            <a:ext cx="9142591" cy="1053544"/>
          </a:xfrm>
          <a:prstGeom prst="rect">
            <a:avLst/>
          </a:prstGeom>
          <a:solidFill>
            <a:srgbClr val="215378"/>
          </a:solidFill>
          <a:ln w="12701" cap="flat">
            <a:solidFill>
              <a:srgbClr val="21537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789824-1AE1-E036-9B45-737A929DBAC7}"/>
              </a:ext>
            </a:extLst>
          </p:cNvPr>
          <p:cNvSpPr txBox="1"/>
          <p:nvPr/>
        </p:nvSpPr>
        <p:spPr>
          <a:xfrm>
            <a:off x="308116" y="412330"/>
            <a:ext cx="8658755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 dirty="0">
                <a:solidFill>
                  <a:srgbClr val="FFFFFF"/>
                </a:solidFill>
                <a:uFillTx/>
                <a:latin typeface="Raleway"/>
              </a:rPr>
              <a:t>National Recognition</a:t>
            </a:r>
            <a:endParaRPr lang="en-US" sz="3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558580C-48F6-4E97-4854-9E83191F6D18}"/>
              </a:ext>
            </a:extLst>
          </p:cNvPr>
          <p:cNvSpPr txBox="1"/>
          <p:nvPr/>
        </p:nvSpPr>
        <p:spPr>
          <a:xfrm>
            <a:off x="563398" y="4460397"/>
            <a:ext cx="3517203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Raleway"/>
              </a:rPr>
              <a:t>PAD selected as one of eight national organizations to join the Just Trust's Safer Communities Accelerator</a:t>
            </a:r>
          </a:p>
        </p:txBody>
      </p:sp>
      <p:pic>
        <p:nvPicPr>
          <p:cNvPr id="7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0972F45-7979-D335-0487-3E8907829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98" y="2356875"/>
            <a:ext cx="4075197" cy="16582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D76378A9-407C-6C04-3948-4389A9CD2B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806" t="17506" r="5289" b="14535"/>
          <a:stretch>
            <a:fillRect/>
          </a:stretch>
        </p:blipFill>
        <p:spPr>
          <a:xfrm>
            <a:off x="5090391" y="2319238"/>
            <a:ext cx="3705807" cy="105100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A25C8ED0-DED6-10DD-C6D9-875685636B21}"/>
              </a:ext>
            </a:extLst>
          </p:cNvPr>
          <p:cNvSpPr txBox="1"/>
          <p:nvPr/>
        </p:nvSpPr>
        <p:spPr>
          <a:xfrm>
            <a:off x="5090391" y="3857396"/>
            <a:ext cx="3517203" cy="20313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Raleway"/>
              </a:rPr>
              <a:t>PAD selected as one of </a:t>
            </a:r>
            <a:r>
              <a:rPr lang="en-US" sz="1800" b="1" i="0" u="none" strike="noStrike" kern="0" cap="none" spc="0" baseline="0">
                <a:solidFill>
                  <a:srgbClr val="000000"/>
                </a:solidFill>
                <a:uFillTx/>
                <a:latin typeface="Raleway"/>
              </a:rPr>
              <a:t>five </a:t>
            </a: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Raleway"/>
              </a:rPr>
              <a:t>national organizations </a:t>
            </a:r>
            <a:r>
              <a:rPr lang="en-US" sz="1800" b="1" i="0" u="none" strike="noStrike" kern="0" cap="none" spc="0" baseline="0">
                <a:solidFill>
                  <a:srgbClr val="000000"/>
                </a:solidFill>
                <a:uFillTx/>
                <a:latin typeface="Raleway"/>
              </a:rPr>
              <a:t>by NFL's Social Justice Working Group, comprised of members of the Players Coalition and club owners, including Arthur Blank. </a:t>
            </a: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5E1D4498-3A2D-93F4-90F8-1D54F5C1A953}"/>
              </a:ext>
            </a:extLst>
          </p:cNvPr>
          <p:cNvSpPr txBox="1"/>
          <p:nvPr/>
        </p:nvSpPr>
        <p:spPr>
          <a:xfrm>
            <a:off x="283528" y="486067"/>
            <a:ext cx="8470379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FFFFFF"/>
                </a:solidFill>
                <a:uFillTx/>
                <a:latin typeface="Raleway"/>
              </a:rPr>
              <a:t>Diversion Center Planning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F41CEBA-B44F-6519-C258-B4E3D13C1764}"/>
              </a:ext>
            </a:extLst>
          </p:cNvPr>
          <p:cNvSpPr/>
          <p:nvPr/>
        </p:nvSpPr>
        <p:spPr>
          <a:xfrm>
            <a:off x="0" y="208720"/>
            <a:ext cx="9142591" cy="1053544"/>
          </a:xfrm>
          <a:prstGeom prst="rect">
            <a:avLst/>
          </a:prstGeom>
          <a:solidFill>
            <a:srgbClr val="215378"/>
          </a:solidFill>
          <a:ln w="12701" cap="flat">
            <a:solidFill>
              <a:srgbClr val="21537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8056931-9BB1-A6FC-2AEA-F185981B99C9}"/>
              </a:ext>
            </a:extLst>
          </p:cNvPr>
          <p:cNvSpPr txBox="1"/>
          <p:nvPr/>
        </p:nvSpPr>
        <p:spPr>
          <a:xfrm>
            <a:off x="308116" y="412330"/>
            <a:ext cx="8658755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i="0" u="none" strike="noStrike" kern="0" cap="none" spc="0" baseline="0">
                <a:solidFill>
                  <a:srgbClr val="FFFFFF"/>
                </a:solidFill>
                <a:uFillTx/>
                <a:latin typeface="Raleway"/>
              </a:rPr>
              <a:t>Testimonial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A3E9DC5-49C1-5B30-6BCA-53084DFE7049}"/>
              </a:ext>
            </a:extLst>
          </p:cNvPr>
          <p:cNvSpPr txBox="1"/>
          <p:nvPr/>
        </p:nvSpPr>
        <p:spPr>
          <a:xfrm>
            <a:off x="4637493" y="1555826"/>
            <a:ext cx="3925429" cy="48859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 dirty="0">
                <a:solidFill>
                  <a:srgbClr val="000000"/>
                </a:solidFill>
                <a:uFillTx/>
                <a:latin typeface="Raleway"/>
                <a:cs typeface="Calibri"/>
              </a:rPr>
              <a:t>Brianna was referred to PAD by the Fulton County Public Defender’s Office in April of 2022 after numerous incarcerations related to unmet mental health concerns and substance misuse. </a:t>
            </a:r>
            <a:endParaRPr lang="en-US" b="1" kern="0" dirty="0">
              <a:solidFill>
                <a:srgbClr val="000000"/>
              </a:solidFill>
              <a:latin typeface="Raleway"/>
              <a:cs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50" b="1" i="0" u="none" strike="noStrike" kern="0" cap="none" spc="0" baseline="0" dirty="0">
              <a:solidFill>
                <a:srgbClr val="000000"/>
              </a:solidFill>
              <a:uFillTx/>
              <a:latin typeface="Raleway"/>
              <a:cs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50" b="1" kern="0" dirty="0">
                <a:solidFill>
                  <a:srgbClr val="000000"/>
                </a:solidFill>
                <a:latin typeface="Raleway"/>
                <a:cs typeface="Calibri"/>
              </a:rPr>
              <a:t>Working together with her PAD Care Navigator, Brianna met her treatment goals and was approved for the Georgia Housing Voucher in late 2022.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50" b="1" kern="0" dirty="0">
              <a:solidFill>
                <a:srgbClr val="000000"/>
              </a:solidFill>
              <a:latin typeface="Raleway"/>
              <a:cs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50" b="1" kern="0" dirty="0">
                <a:solidFill>
                  <a:srgbClr val="000000"/>
                </a:solidFill>
                <a:latin typeface="Raleway"/>
                <a:cs typeface="Calibri"/>
              </a:rPr>
              <a:t>She started the new year moving into her own apartment and is now working in the hospitality industry.</a:t>
            </a:r>
            <a:endParaRPr lang="en-US" sz="1850" b="1" i="0" u="none" strike="noStrike" kern="0" cap="none" spc="0" baseline="0" dirty="0">
              <a:solidFill>
                <a:srgbClr val="000000"/>
              </a:solidFill>
              <a:uFillTx/>
              <a:latin typeface="Raleway"/>
              <a:cs typeface="Calibri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5121735-843E-CF34-6BF0-A7B896A3C2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1" t="8878" r="213" b="19856"/>
          <a:stretch/>
        </p:blipFill>
        <p:spPr bwMode="auto">
          <a:xfrm>
            <a:off x="389627" y="1607595"/>
            <a:ext cx="3925429" cy="49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DFAD195-FFC8-F76C-1F79-F7FF394F6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292" y="-2395"/>
            <a:ext cx="6877376" cy="686438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D946BB15-F57A-DAE7-AA16-BD8012160279}"/>
              </a:ext>
            </a:extLst>
          </p:cNvPr>
          <p:cNvSpPr txBox="1"/>
          <p:nvPr/>
        </p:nvSpPr>
        <p:spPr>
          <a:xfrm>
            <a:off x="283528" y="486067"/>
            <a:ext cx="8470379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FFFFFF"/>
                </a:solidFill>
                <a:uFillTx/>
                <a:latin typeface="Raleway"/>
              </a:rPr>
              <a:t>Diversion Center Planning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192A502-D3B8-4AB2-D88B-A2279B9CD57E}"/>
              </a:ext>
            </a:extLst>
          </p:cNvPr>
          <p:cNvSpPr/>
          <p:nvPr/>
        </p:nvSpPr>
        <p:spPr>
          <a:xfrm>
            <a:off x="0" y="208720"/>
            <a:ext cx="9142591" cy="1053544"/>
          </a:xfrm>
          <a:prstGeom prst="rect">
            <a:avLst/>
          </a:prstGeom>
          <a:solidFill>
            <a:srgbClr val="215378"/>
          </a:solidFill>
          <a:ln w="12701" cap="flat">
            <a:solidFill>
              <a:srgbClr val="21537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AE5C8B1-7A6B-EF6E-607D-EFEDA3DA4E08}"/>
              </a:ext>
            </a:extLst>
          </p:cNvPr>
          <p:cNvSpPr txBox="1"/>
          <p:nvPr/>
        </p:nvSpPr>
        <p:spPr>
          <a:xfrm>
            <a:off x="308116" y="412330"/>
            <a:ext cx="8658755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 dirty="0">
                <a:solidFill>
                  <a:srgbClr val="FFFFFF"/>
                </a:solidFill>
                <a:uFillTx/>
                <a:latin typeface="Raleway"/>
              </a:rPr>
              <a:t>Local</a:t>
            </a:r>
            <a:r>
              <a:rPr lang="en-US" sz="3600" b="1" i="0" u="none" strike="noStrike" kern="1200" cap="none" spc="0" baseline="0" dirty="0">
                <a:solidFill>
                  <a:srgbClr val="FFFFFF"/>
                </a:solidFill>
                <a:uFillTx/>
                <a:latin typeface="Raleway"/>
              </a:rPr>
              <a:t> Recognition</a:t>
            </a:r>
            <a:endParaRPr lang="en-US" sz="3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Picture 14" descr="Text&#10;&#10;Description automatically generated">
            <a:extLst>
              <a:ext uri="{FF2B5EF4-FFF2-40B4-BE49-F238E27FC236}">
                <a16:creationId xmlns:a16="http://schemas.microsoft.com/office/drawing/2014/main" id="{80CEE766-B7A9-B3A4-4964-748D7168FB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9980" b="510"/>
          <a:stretch>
            <a:fillRect/>
          </a:stretch>
        </p:blipFill>
        <p:spPr>
          <a:xfrm>
            <a:off x="132176" y="4482443"/>
            <a:ext cx="8884474" cy="21847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CA2748D6-746B-5EB0-49C5-CC86CD034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340" y="1424827"/>
            <a:ext cx="5152461" cy="289895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0C74E112-EB02-1400-4186-6EB1A5C3C9BE}"/>
              </a:ext>
            </a:extLst>
          </p:cNvPr>
          <p:cNvSpPr txBox="1"/>
          <p:nvPr/>
        </p:nvSpPr>
        <p:spPr>
          <a:xfrm>
            <a:off x="283528" y="486067"/>
            <a:ext cx="8470379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FFFFFF"/>
                </a:solidFill>
                <a:uFillTx/>
                <a:latin typeface="Raleway"/>
              </a:rPr>
              <a:t>Diversion Center Planning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712B0A1-AFE9-B941-2C2E-4EBA266C3783}"/>
              </a:ext>
            </a:extLst>
          </p:cNvPr>
          <p:cNvSpPr/>
          <p:nvPr/>
        </p:nvSpPr>
        <p:spPr>
          <a:xfrm>
            <a:off x="0" y="208720"/>
            <a:ext cx="9142591" cy="1053544"/>
          </a:xfrm>
          <a:prstGeom prst="rect">
            <a:avLst/>
          </a:prstGeom>
          <a:solidFill>
            <a:srgbClr val="215378"/>
          </a:solidFill>
          <a:ln w="12701" cap="flat">
            <a:solidFill>
              <a:srgbClr val="21537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A84A471-F456-B126-CAE7-669F5F1048BD}"/>
              </a:ext>
            </a:extLst>
          </p:cNvPr>
          <p:cNvSpPr txBox="1"/>
          <p:nvPr/>
        </p:nvSpPr>
        <p:spPr>
          <a:xfrm>
            <a:off x="283271" y="548996"/>
            <a:ext cx="8658755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 dirty="0">
                <a:solidFill>
                  <a:srgbClr val="FFFFFF"/>
                </a:solidFill>
                <a:uFillTx/>
                <a:latin typeface="Raleway"/>
              </a:rPr>
              <a:t>Looking Ahead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15E0F5F-FBE8-524A-BACD-37288C998DA1}"/>
              </a:ext>
            </a:extLst>
          </p:cNvPr>
          <p:cNvSpPr txBox="1"/>
          <p:nvPr/>
        </p:nvSpPr>
        <p:spPr>
          <a:xfrm>
            <a:off x="335977" y="1538467"/>
            <a:ext cx="8470636" cy="47705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900" b="1" i="0" u="none" strike="noStrike" kern="0" cap="none" spc="0" baseline="0" dirty="0">
                <a:solidFill>
                  <a:srgbClr val="1395A3"/>
                </a:solidFill>
                <a:uFillTx/>
                <a:latin typeface="Raleway"/>
              </a:rPr>
              <a:t>Law Enforcement training:</a:t>
            </a:r>
            <a:endParaRPr lang="en-US" sz="1900" b="0" i="0" u="none" strike="noStrike" kern="0" cap="none" spc="0" baseline="0" dirty="0">
              <a:solidFill>
                <a:srgbClr val="000000"/>
              </a:solidFill>
              <a:uFillTx/>
              <a:latin typeface="Raleway"/>
              <a:cs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900" kern="0" dirty="0">
                <a:solidFill>
                  <a:srgbClr val="000000"/>
                </a:solidFill>
                <a:latin typeface="Raleway"/>
                <a:cs typeface="Calibri"/>
              </a:rPr>
              <a:t>Focus on training most active officers</a:t>
            </a:r>
            <a:endParaRPr lang="en-US" sz="1900" b="0" i="0" u="none" strike="noStrike" kern="0" cap="none" spc="0" baseline="0" dirty="0">
              <a:solidFill>
                <a:srgbClr val="000000"/>
              </a:solidFill>
              <a:uFillTx/>
              <a:latin typeface="Calibri"/>
              <a:cs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900" b="0" i="0" u="none" strike="noStrike" kern="0" cap="none" spc="0" baseline="0" dirty="0">
                <a:solidFill>
                  <a:srgbClr val="000000"/>
                </a:solidFill>
                <a:uFillTx/>
                <a:latin typeface="Raleway"/>
                <a:cs typeface="Calibri"/>
              </a:rPr>
              <a:t>Academy trainings</a:t>
            </a:r>
            <a:endParaRPr lang="en-US" sz="1900" b="0" i="0" u="none" strike="noStrike" kern="0" cap="none" spc="0" baseline="0" dirty="0">
              <a:solidFill>
                <a:srgbClr val="000000"/>
              </a:solidFill>
              <a:uFillTx/>
              <a:latin typeface="Calibri"/>
              <a:cs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900" b="0" i="0" u="none" strike="noStrike" kern="0" cap="none" spc="0" baseline="0" dirty="0">
                <a:solidFill>
                  <a:srgbClr val="000000"/>
                </a:solidFill>
                <a:uFillTx/>
                <a:latin typeface="Raleway"/>
                <a:cs typeface="Calibri"/>
              </a:rPr>
              <a:t>Weekly roll-call visits</a:t>
            </a:r>
            <a:endParaRPr lang="en-US" sz="1900" b="0" i="0" u="none" strike="noStrike" kern="0" cap="none" spc="0" baseline="0" dirty="0">
              <a:solidFill>
                <a:srgbClr val="000000"/>
              </a:solidFill>
              <a:uFillTx/>
              <a:latin typeface="Calibri"/>
              <a:cs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900" b="0" i="0" u="none" strike="noStrike" kern="0" cap="none" spc="0" baseline="0" dirty="0">
              <a:solidFill>
                <a:srgbClr val="000000"/>
              </a:solidFill>
              <a:uFillTx/>
              <a:latin typeface="Raleway"/>
              <a:cs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900" b="1" i="0" u="none" strike="noStrike" kern="0" cap="none" spc="0" baseline="0" dirty="0">
                <a:solidFill>
                  <a:srgbClr val="1395A3"/>
                </a:solidFill>
                <a:uFillTx/>
                <a:latin typeface="Raleway"/>
                <a:ea typeface="Calibri"/>
                <a:cs typeface="Calibri"/>
              </a:rPr>
              <a:t>The Center for Diversion &amp; Services:</a:t>
            </a:r>
            <a:endParaRPr lang="en-US" sz="1900" b="1" i="0" u="none" strike="noStrike" kern="0" cap="none" spc="0" baseline="0" dirty="0">
              <a:solidFill>
                <a:srgbClr val="000000"/>
              </a:solidFill>
              <a:uFillTx/>
              <a:latin typeface="Raleway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900" b="0" i="0" u="none" strike="noStrike" kern="0" cap="none" spc="0" baseline="0" dirty="0">
                <a:solidFill>
                  <a:srgbClr val="000000"/>
                </a:solidFill>
                <a:uFillTx/>
                <a:latin typeface="Raleway"/>
                <a:cs typeface="Calibri"/>
              </a:rPr>
              <a:t>Joint communications and community engagement with core partners 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900" kern="0" dirty="0">
                <a:solidFill>
                  <a:srgbClr val="000000"/>
                </a:solidFill>
                <a:latin typeface="Raleway"/>
                <a:cs typeface="Calibri"/>
              </a:rPr>
              <a:t>Justice Policy Board p</a:t>
            </a:r>
            <a:r>
              <a:rPr lang="en-US" sz="1900" b="0" i="0" u="none" strike="noStrike" kern="0" cap="none" spc="0" baseline="0" dirty="0">
                <a:solidFill>
                  <a:srgbClr val="000000"/>
                </a:solidFill>
                <a:uFillTx/>
                <a:latin typeface="Raleway"/>
                <a:cs typeface="Calibri"/>
              </a:rPr>
              <a:t>lanning to establish protocols and programming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900" b="0" i="0" u="none" strike="noStrike" kern="0" cap="none" spc="0" baseline="0" dirty="0">
                <a:solidFill>
                  <a:srgbClr val="000000"/>
                </a:solidFill>
                <a:uFillTx/>
                <a:latin typeface="Raleway"/>
                <a:cs typeface="Calibri"/>
              </a:rPr>
              <a:t>Collaboration with Fulton County to train other law enforcement agencies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900" b="1" i="0" u="none" strike="noStrike" kern="0" cap="none" spc="0" baseline="0" dirty="0">
              <a:solidFill>
                <a:srgbClr val="000000"/>
              </a:solidFill>
              <a:uFillTx/>
              <a:latin typeface="Raleway"/>
              <a:cs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900" b="1" i="0" u="none" strike="noStrike" kern="0" cap="none" spc="0" baseline="0" dirty="0">
                <a:solidFill>
                  <a:srgbClr val="1395A3"/>
                </a:solidFill>
                <a:uFillTx/>
                <a:latin typeface="Raleway"/>
                <a:cs typeface="Calibri"/>
              </a:rPr>
              <a:t>Community Engagement:</a:t>
            </a:r>
            <a:endParaRPr lang="en-US" sz="1900" b="1" i="0" u="none" strike="noStrike" kern="0" cap="none" spc="0" baseline="0" dirty="0">
              <a:solidFill>
                <a:srgbClr val="000000"/>
              </a:solidFill>
              <a:uFillTx/>
              <a:latin typeface="Raleway"/>
              <a:cs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900" b="0" i="0" u="none" strike="noStrike" kern="0" cap="none" spc="0" baseline="0" dirty="0">
                <a:solidFill>
                  <a:srgbClr val="000000"/>
                </a:solidFill>
                <a:uFillTx/>
                <a:latin typeface="Raleway"/>
                <a:cs typeface="Calibri"/>
              </a:rPr>
              <a:t>Continued business engagement through canvassing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900" kern="0" dirty="0">
                <a:solidFill>
                  <a:srgbClr val="000000"/>
                </a:solidFill>
                <a:latin typeface="Raleway"/>
                <a:cs typeface="Calibri"/>
              </a:rPr>
              <a:t>N</a:t>
            </a:r>
            <a:r>
              <a:rPr lang="en-US" sz="1900" b="0" i="0" u="none" strike="noStrike" kern="0" cap="none" spc="0" baseline="0" dirty="0">
                <a:solidFill>
                  <a:srgbClr val="000000"/>
                </a:solidFill>
                <a:uFillTx/>
                <a:latin typeface="Raleway"/>
                <a:cs typeface="Calibri"/>
              </a:rPr>
              <a:t>eighborhood canvassing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900" b="0" i="0" u="none" strike="noStrike" kern="0" cap="none" spc="0" baseline="0" dirty="0">
                <a:solidFill>
                  <a:srgbClr val="000000"/>
                </a:solidFill>
                <a:uFillTx/>
                <a:latin typeface="Raleway"/>
                <a:cs typeface="Calibri"/>
              </a:rPr>
              <a:t>Regular attendance at NPU, neighborhood, and business meetings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900" b="0" i="0" u="none" strike="noStrike" kern="0" cap="none" spc="0" baseline="0" dirty="0">
                <a:solidFill>
                  <a:srgbClr val="000000"/>
                </a:solidFill>
                <a:uFillTx/>
                <a:latin typeface="Raleway"/>
                <a:cs typeface="Calibri"/>
              </a:rPr>
              <a:t>Community Leadership Team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CB9886ED-D54F-EF57-F0E0-5618EEFD1747}"/>
              </a:ext>
            </a:extLst>
          </p:cNvPr>
          <p:cNvSpPr txBox="1"/>
          <p:nvPr/>
        </p:nvSpPr>
        <p:spPr>
          <a:xfrm>
            <a:off x="283528" y="486067"/>
            <a:ext cx="8470379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FFFFFF"/>
                </a:solidFill>
                <a:uFillTx/>
                <a:latin typeface="Raleway"/>
              </a:rPr>
              <a:t>Diversion Center Planning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A546458-50BE-8F2C-B24F-421C75FC706D}"/>
              </a:ext>
            </a:extLst>
          </p:cNvPr>
          <p:cNvSpPr/>
          <p:nvPr/>
        </p:nvSpPr>
        <p:spPr>
          <a:xfrm>
            <a:off x="0" y="208720"/>
            <a:ext cx="9142591" cy="1053544"/>
          </a:xfrm>
          <a:prstGeom prst="rect">
            <a:avLst/>
          </a:prstGeom>
          <a:solidFill>
            <a:srgbClr val="215378"/>
          </a:solidFill>
          <a:ln w="12701" cap="flat">
            <a:solidFill>
              <a:srgbClr val="21537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45F5865-02ED-D67F-BA2F-880EAF85ACCD}"/>
              </a:ext>
            </a:extLst>
          </p:cNvPr>
          <p:cNvSpPr txBox="1"/>
          <p:nvPr/>
        </p:nvSpPr>
        <p:spPr>
          <a:xfrm>
            <a:off x="308116" y="412330"/>
            <a:ext cx="8658755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i="0" u="none" strike="noStrike" kern="1200" cap="none" spc="0" baseline="0">
                <a:solidFill>
                  <a:srgbClr val="FFFFFF"/>
                </a:solidFill>
                <a:uFillTx/>
                <a:latin typeface="Raleway" pitchFamily="2"/>
              </a:rPr>
              <a:t>Thank you!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4DA3FDD-CF20-C500-9BDB-5765F98CBA22}"/>
              </a:ext>
            </a:extLst>
          </p:cNvPr>
          <p:cNvSpPr txBox="1"/>
          <p:nvPr/>
        </p:nvSpPr>
        <p:spPr>
          <a:xfrm>
            <a:off x="5749911" y="3317653"/>
            <a:ext cx="4405743" cy="6617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n-US" sz="1850" b="0" i="0" u="none" strike="noStrike" kern="0" cap="none" spc="0" baseline="0">
                <a:solidFill>
                  <a:srgbClr val="000000"/>
                </a:solidFill>
                <a:uFillTx/>
                <a:latin typeface="Raleway"/>
                <a:cs typeface="Calibri"/>
              </a:rPr>
            </a:br>
            <a:endParaRPr lang="en-US" sz="1850" b="0" i="0" u="none" strike="noStrike" kern="0" cap="none" spc="0" baseline="0">
              <a:solidFill>
                <a:srgbClr val="000000"/>
              </a:solidFill>
              <a:uFillTx/>
              <a:latin typeface="Raleway"/>
              <a:cs typeface="Calibri"/>
            </a:endParaRPr>
          </a:p>
        </p:txBody>
      </p:sp>
      <p:pic>
        <p:nvPicPr>
          <p:cNvPr id="6" name="Picture 8" descr="A person wearing a hat&#10;&#10;Description automatically generated with low confidence">
            <a:extLst>
              <a:ext uri="{FF2B5EF4-FFF2-40B4-BE49-F238E27FC236}">
                <a16:creationId xmlns:a16="http://schemas.microsoft.com/office/drawing/2014/main" id="{096FD740-10F8-3316-7440-C2E3A401A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65" y="1539611"/>
            <a:ext cx="8335057" cy="468846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E4EA42E7-28CA-B251-C0CA-BFD3D0704418}"/>
              </a:ext>
            </a:extLst>
          </p:cNvPr>
          <p:cNvSpPr txBox="1"/>
          <p:nvPr/>
        </p:nvSpPr>
        <p:spPr>
          <a:xfrm>
            <a:off x="580735" y="1497686"/>
            <a:ext cx="7655301" cy="47089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 dirty="0">
                <a:solidFill>
                  <a:srgbClr val="000000"/>
                </a:solidFill>
                <a:uFillTx/>
                <a:latin typeface="Raleway"/>
                <a:cs typeface="Calibri"/>
              </a:rPr>
              <a:t>PAD </a:t>
            </a:r>
            <a:r>
              <a:rPr lang="en-US" sz="2000" b="0" i="0" u="none" strike="noStrike" kern="0" cap="none" spc="0" baseline="0" dirty="0">
                <a:solidFill>
                  <a:srgbClr val="000000"/>
                </a:solidFill>
                <a:uFillTx/>
                <a:latin typeface="Raleway"/>
                <a:ea typeface="Calibri"/>
                <a:cs typeface="Calibri"/>
              </a:rPr>
              <a:t>connects people to resources and support to effectively address needs related to substance use, mental health and extreme poverty, and resolve quality-of-life and public order concerns that arise from these needs. </a:t>
            </a:r>
            <a:endParaRPr lang="en-US" sz="2000" kern="0" dirty="0">
              <a:solidFill>
                <a:srgbClr val="000000"/>
              </a:solidFill>
              <a:latin typeface="Raleway" pitchFamily="2" charset="0"/>
              <a:ea typeface="Calibri"/>
              <a:cs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0" cap="none" spc="0" baseline="0" dirty="0">
              <a:solidFill>
                <a:srgbClr val="000000"/>
              </a:solidFill>
              <a:uFillTx/>
              <a:latin typeface="Raleway"/>
              <a:cs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 dirty="0">
                <a:solidFill>
                  <a:srgbClr val="000000"/>
                </a:solidFill>
                <a:uFillTx/>
                <a:latin typeface="Raleway"/>
                <a:cs typeface="Calibri"/>
              </a:rPr>
              <a:t>PAD provides: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0" cap="none" spc="0" baseline="0" dirty="0">
              <a:solidFill>
                <a:srgbClr val="000000"/>
              </a:solidFill>
              <a:uFillTx/>
              <a:latin typeface="Raleway"/>
              <a:cs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 dirty="0">
                <a:solidFill>
                  <a:srgbClr val="000000"/>
                </a:solidFill>
                <a:uFillTx/>
                <a:latin typeface="Raleway"/>
                <a:cs typeface="Calibri"/>
              </a:rPr>
              <a:t>Community first response through </a:t>
            </a:r>
            <a:r>
              <a:rPr lang="en-US" sz="2000" kern="0" dirty="0">
                <a:solidFill>
                  <a:srgbClr val="000000"/>
                </a:solidFill>
                <a:latin typeface="Raleway"/>
                <a:cs typeface="Calibri"/>
              </a:rPr>
              <a:t>ATL311 for concerns related to substance use, mental health or extreme poverty</a:t>
            </a:r>
            <a:endParaRPr lang="en-US" sz="2000" b="0" i="0" u="none" strike="noStrike" kern="0" cap="none" spc="0" baseline="0" dirty="0">
              <a:solidFill>
                <a:srgbClr val="000000"/>
              </a:solidFill>
              <a:uFillTx/>
              <a:latin typeface="Raleway"/>
              <a:cs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 dirty="0">
                <a:solidFill>
                  <a:srgbClr val="000000"/>
                </a:solidFill>
                <a:latin typeface="Raleway"/>
                <a:cs typeface="Calibri"/>
              </a:rPr>
              <a:t>Direct services and navigation support </a:t>
            </a:r>
            <a:r>
              <a:rPr lang="en-US" sz="2000" b="0" i="0" u="none" strike="noStrike" kern="0" cap="none" spc="0" baseline="0" dirty="0">
                <a:solidFill>
                  <a:srgbClr val="000000"/>
                </a:solidFill>
                <a:uFillTx/>
                <a:latin typeface="Raleway"/>
                <a:cs typeface="Calibri"/>
              </a:rPr>
              <a:t>for people diverted by law enforcement or with open cases related to these same concerns 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 dirty="0">
                <a:solidFill>
                  <a:srgbClr val="000000"/>
                </a:solidFill>
                <a:uFillTx/>
                <a:latin typeface="Raleway"/>
                <a:ea typeface="Calibri"/>
                <a:cs typeface="Calibri"/>
              </a:rPr>
              <a:t>Community engagement and education to expand residents' utilization of this alternative approach</a:t>
            </a:r>
            <a:endParaRPr lang="en-US" sz="2000" b="0" i="0" u="none" strike="noStrike" kern="0" cap="none" spc="0" baseline="0" dirty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0" cap="none" spc="0" baseline="0" dirty="0">
              <a:solidFill>
                <a:srgbClr val="000000"/>
              </a:solidFill>
              <a:uFillTx/>
              <a:latin typeface="Raleway"/>
              <a:cs typeface="Calibri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771772F-A2F0-04A2-8DBE-43A5CDF1FB87}"/>
              </a:ext>
            </a:extLst>
          </p:cNvPr>
          <p:cNvSpPr/>
          <p:nvPr/>
        </p:nvSpPr>
        <p:spPr>
          <a:xfrm>
            <a:off x="0" y="208720"/>
            <a:ext cx="9144000" cy="1053544"/>
          </a:xfrm>
          <a:prstGeom prst="rect">
            <a:avLst/>
          </a:prstGeom>
          <a:solidFill>
            <a:srgbClr val="215378"/>
          </a:solidFill>
          <a:ln w="12701" cap="flat">
            <a:solidFill>
              <a:srgbClr val="21537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AA03E3D-E6A5-543A-1CBC-72FF87AB75A7}"/>
              </a:ext>
            </a:extLst>
          </p:cNvPr>
          <p:cNvSpPr txBox="1"/>
          <p:nvPr/>
        </p:nvSpPr>
        <p:spPr>
          <a:xfrm>
            <a:off x="513344" y="473878"/>
            <a:ext cx="8467746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 dirty="0">
                <a:solidFill>
                  <a:srgbClr val="FFFFFF"/>
                </a:solidFill>
                <a:uFillTx/>
                <a:latin typeface="Raleway"/>
              </a:rPr>
              <a:t>Overview</a:t>
            </a:r>
            <a:endParaRPr lang="en-US" sz="3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DBFFE44-9A77-883B-1821-6F9D2CFB1653}"/>
              </a:ext>
            </a:extLst>
          </p:cNvPr>
          <p:cNvSpPr/>
          <p:nvPr/>
        </p:nvSpPr>
        <p:spPr>
          <a:xfrm>
            <a:off x="0" y="208720"/>
            <a:ext cx="9144000" cy="1053544"/>
          </a:xfrm>
          <a:prstGeom prst="rect">
            <a:avLst/>
          </a:prstGeom>
          <a:solidFill>
            <a:srgbClr val="215378"/>
          </a:solidFill>
          <a:ln w="12701" cap="flat">
            <a:solidFill>
              <a:srgbClr val="21537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A5E03890-D3F8-B8E3-84C7-4D137C071EAC}"/>
              </a:ext>
            </a:extLst>
          </p:cNvPr>
          <p:cNvSpPr txBox="1"/>
          <p:nvPr/>
        </p:nvSpPr>
        <p:spPr>
          <a:xfrm>
            <a:off x="308116" y="412330"/>
            <a:ext cx="865875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 dirty="0">
                <a:solidFill>
                  <a:srgbClr val="FFFFFF"/>
                </a:solidFill>
                <a:uFillTx/>
                <a:latin typeface="Raleway"/>
              </a:rPr>
              <a:t>2022 Impact</a:t>
            </a: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Picture 7" descr="Logo, icon&#10;&#10;Description automatically generated">
            <a:extLst>
              <a:ext uri="{FF2B5EF4-FFF2-40B4-BE49-F238E27FC236}">
                <a16:creationId xmlns:a16="http://schemas.microsoft.com/office/drawing/2014/main" id="{9F5E4CC2-6441-CD6A-8579-4AB7E56E0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67" y="2084841"/>
            <a:ext cx="1443179" cy="14413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8" descr="Logo, icon&#10;&#10;Description automatically generated">
            <a:extLst>
              <a:ext uri="{FF2B5EF4-FFF2-40B4-BE49-F238E27FC236}">
                <a16:creationId xmlns:a16="http://schemas.microsoft.com/office/drawing/2014/main" id="{ED079537-EABF-932E-7F8B-23FE6FDCC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876" y="1999070"/>
            <a:ext cx="1444971" cy="1454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C8343654-7EE7-B3AB-C820-B46D83329DB5}"/>
              </a:ext>
            </a:extLst>
          </p:cNvPr>
          <p:cNvSpPr txBox="1"/>
          <p:nvPr/>
        </p:nvSpPr>
        <p:spPr>
          <a:xfrm>
            <a:off x="2063151" y="2095292"/>
            <a:ext cx="2572198" cy="17633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000000"/>
                </a:solidFill>
                <a:uFillTx/>
                <a:latin typeface="Raleway"/>
              </a:rPr>
              <a:t>359</a:t>
            </a: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Raleway"/>
                <a:cs typeface="Calibri"/>
              </a:rPr>
              <a:t>Pre and post booking 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Raleway"/>
                <a:cs typeface="Calibri"/>
              </a:rPr>
              <a:t>diversions</a:t>
            </a: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Raleway"/>
                <a:cs typeface="Calibri"/>
              </a:rPr>
              <a:t>, 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Raleway"/>
                <a:cs typeface="Calibri"/>
              </a:rPr>
              <a:t>including re-referrals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Raleway"/>
              <a:cs typeface="Calibri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CA2A0C42-C349-0B11-6FD5-EA486088706A}"/>
              </a:ext>
            </a:extLst>
          </p:cNvPr>
          <p:cNvSpPr txBox="1"/>
          <p:nvPr/>
        </p:nvSpPr>
        <p:spPr>
          <a:xfrm>
            <a:off x="6386178" y="2092979"/>
            <a:ext cx="2527538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000000"/>
                </a:solidFill>
                <a:uFillTx/>
                <a:latin typeface="Raleway"/>
              </a:rPr>
              <a:t>1,321</a:t>
            </a:r>
            <a:endParaRPr lang="en-US" sz="3600" b="1" i="0" u="none" strike="noStrike" kern="1200" cap="none" spc="0" baseline="0">
              <a:solidFill>
                <a:srgbClr val="000000"/>
              </a:solidFill>
              <a:uFillTx/>
              <a:latin typeface="Raleway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Raleway"/>
                <a:cs typeface="Calibri"/>
              </a:rPr>
              <a:t>Community referrals through ATL311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Raleway"/>
              <a:cs typeface="Calibri"/>
            </a:endParaRPr>
          </a:p>
        </p:txBody>
      </p:sp>
      <p:pic>
        <p:nvPicPr>
          <p:cNvPr id="9" name="Picture 11" descr="Icon&#10;&#10;Description automatically generated">
            <a:extLst>
              <a:ext uri="{FF2B5EF4-FFF2-40B4-BE49-F238E27FC236}">
                <a16:creationId xmlns:a16="http://schemas.microsoft.com/office/drawing/2014/main" id="{4702AE38-D53D-0CD0-8B74-F8074CA937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535" y="4175772"/>
            <a:ext cx="1454499" cy="144138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C1984286-4458-2C36-DB0D-AC344E87DE56}"/>
              </a:ext>
            </a:extLst>
          </p:cNvPr>
          <p:cNvSpPr txBox="1"/>
          <p:nvPr/>
        </p:nvSpPr>
        <p:spPr>
          <a:xfrm>
            <a:off x="2134355" y="4087907"/>
            <a:ext cx="2616903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000000"/>
                </a:solidFill>
                <a:uFillTx/>
                <a:latin typeface="Raleway"/>
              </a:rPr>
              <a:t>582</a:t>
            </a:r>
            <a:endParaRPr lang="en-US" sz="3600" b="1" i="0" u="none" strike="noStrike" kern="1200" cap="none" spc="0" baseline="0">
              <a:solidFill>
                <a:srgbClr val="000000"/>
              </a:solidFill>
              <a:uFillTx/>
              <a:latin typeface="Raleway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Raleway"/>
                <a:cs typeface="Calibri"/>
              </a:rPr>
              <a:t>Individuals currently enrolled in Care Navigation Services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AF8D7645-8AE7-DEDB-AA44-7B64D0EFA992}"/>
              </a:ext>
            </a:extLst>
          </p:cNvPr>
          <p:cNvSpPr txBox="1"/>
          <p:nvPr/>
        </p:nvSpPr>
        <p:spPr>
          <a:xfrm>
            <a:off x="6382795" y="4175772"/>
            <a:ext cx="2212198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000000"/>
                </a:solidFill>
                <a:uFillTx/>
                <a:latin typeface="Raleway"/>
                <a:cs typeface="Calibri"/>
              </a:rPr>
              <a:t>1,661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Raleway"/>
                <a:cs typeface="Calibri"/>
              </a:rPr>
              <a:t>Businesses engaged through in-person outreach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2" name="Picture 5" descr="Logo, icon&#10;&#10;Description automatically generated">
            <a:extLst>
              <a:ext uri="{FF2B5EF4-FFF2-40B4-BE49-F238E27FC236}">
                <a16:creationId xmlns:a16="http://schemas.microsoft.com/office/drawing/2014/main" id="{376ACAFA-8291-6A2C-809B-B9CA920DEB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4899" y="4175772"/>
            <a:ext cx="1477578" cy="144157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126B6233-9498-0FD1-8D00-0491F0AA4058}"/>
              </a:ext>
            </a:extLst>
          </p:cNvPr>
          <p:cNvSpPr txBox="1"/>
          <p:nvPr/>
        </p:nvSpPr>
        <p:spPr>
          <a:xfrm>
            <a:off x="403725" y="1574477"/>
            <a:ext cx="3764118" cy="16158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0" cap="none" spc="0" baseline="0">
                <a:solidFill>
                  <a:srgbClr val="1395A3"/>
                </a:solidFill>
                <a:uFillTx/>
                <a:latin typeface="Raleway"/>
              </a:rPr>
              <a:t>331</a:t>
            </a:r>
            <a:r>
              <a:rPr lang="en-US" sz="2200" b="1" i="0" u="none" strike="noStrike" kern="1200" cap="none" spc="0" baseline="0">
                <a:solidFill>
                  <a:srgbClr val="1395A3"/>
                </a:solidFill>
                <a:uFillTx/>
                <a:latin typeface="Raleway"/>
              </a:rPr>
              <a:t>  </a:t>
            </a:r>
            <a:r>
              <a:rPr lang="en-US" sz="2200" b="1" i="0" u="none" strike="noStrike" kern="0" cap="none" spc="0" baseline="0">
                <a:solidFill>
                  <a:srgbClr val="1395A3"/>
                </a:solidFill>
                <a:uFillTx/>
                <a:latin typeface="Raleway"/>
              </a:rPr>
              <a:t>APD </a:t>
            </a:r>
            <a:r>
              <a:rPr lang="en-US" sz="2000" b="1" i="0" u="none" strike="noStrike" kern="0" cap="none" spc="0" baseline="0">
                <a:solidFill>
                  <a:srgbClr val="1395A3"/>
                </a:solidFill>
                <a:uFillTx/>
                <a:latin typeface="Raleway"/>
              </a:rPr>
              <a:t>DIVERSIONS</a:t>
            </a:r>
            <a:endParaRPr lang="en-US" sz="1500" b="0" i="1" u="none" strike="noStrike" kern="0" cap="none" spc="0" baseline="0">
              <a:solidFill>
                <a:srgbClr val="000000"/>
              </a:solidFill>
              <a:uFillTx/>
              <a:latin typeface="Raleway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b="1" i="0" u="none" strike="noStrike" kern="0" cap="none" spc="0" baseline="0">
              <a:solidFill>
                <a:srgbClr val="000000"/>
              </a:solidFill>
              <a:uFillTx/>
              <a:latin typeface="Raleway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n-US" sz="2200" b="1" i="0" u="none" strike="noStrike" kern="0" cap="none" spc="0" baseline="0">
                <a:solidFill>
                  <a:srgbClr val="000000"/>
                </a:solidFill>
                <a:uFillTx/>
                <a:latin typeface="Raleway"/>
              </a:rPr>
            </a:br>
            <a:endParaRPr lang="en-US" sz="1500" b="0" i="1" u="none" strike="noStrike" kern="0" cap="none" spc="0" baseline="0">
              <a:solidFill>
                <a:srgbClr val="000000"/>
              </a:solidFill>
              <a:uFillTx/>
              <a:latin typeface="Raleway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F7F745AD-0D4C-AEF7-04FB-5472AD7597A3}"/>
              </a:ext>
            </a:extLst>
          </p:cNvPr>
          <p:cNvSpPr txBox="1"/>
          <p:nvPr/>
        </p:nvSpPr>
        <p:spPr>
          <a:xfrm>
            <a:off x="403724" y="3353735"/>
            <a:ext cx="3644085" cy="20928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 dirty="0">
                <a:solidFill>
                  <a:srgbClr val="1395A3"/>
                </a:solidFill>
                <a:uFillTx/>
                <a:latin typeface="Raleway"/>
              </a:rPr>
              <a:t>TOP DIVERTED CHARGES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0" cap="none" spc="0" baseline="0" dirty="0">
              <a:solidFill>
                <a:srgbClr val="000000"/>
              </a:solidFill>
              <a:uFillTx/>
              <a:latin typeface="Raleway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000000"/>
                </a:solidFill>
                <a:uFillTx/>
                <a:latin typeface="Raleway"/>
              </a:rPr>
              <a:t>Criminal Trespass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000000"/>
                </a:solidFill>
                <a:uFillTx/>
                <a:latin typeface="Raleway"/>
              </a:rPr>
              <a:t>Panhandling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000000"/>
                </a:solidFill>
                <a:uFillTx/>
                <a:latin typeface="Raleway"/>
              </a:rPr>
              <a:t>Shoplifting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000000"/>
                </a:solidFill>
                <a:uFillTx/>
                <a:latin typeface="Raleway"/>
              </a:rPr>
              <a:t>Public Intoxication 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000000"/>
                </a:solidFill>
                <a:uFillTx/>
                <a:latin typeface="Raleway"/>
              </a:rPr>
              <a:t>Disorderly Conduct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71FBE5-FCFD-1D8F-9DB9-83F8A820EDF1}"/>
              </a:ext>
            </a:extLst>
          </p:cNvPr>
          <p:cNvSpPr/>
          <p:nvPr/>
        </p:nvSpPr>
        <p:spPr>
          <a:xfrm>
            <a:off x="0" y="98133"/>
            <a:ext cx="9144000" cy="1053544"/>
          </a:xfrm>
          <a:prstGeom prst="rect">
            <a:avLst/>
          </a:prstGeom>
          <a:solidFill>
            <a:srgbClr val="215378"/>
          </a:solidFill>
          <a:ln w="12701" cap="flat">
            <a:solidFill>
              <a:srgbClr val="21537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1AAAA4-0BFB-C353-5EF8-B07DFF49488E}"/>
              </a:ext>
            </a:extLst>
          </p:cNvPr>
          <p:cNvSpPr txBox="1"/>
          <p:nvPr/>
        </p:nvSpPr>
        <p:spPr>
          <a:xfrm>
            <a:off x="248085" y="267526"/>
            <a:ext cx="865875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 dirty="0">
                <a:solidFill>
                  <a:srgbClr val="FFFFFF"/>
                </a:solidFill>
                <a:uFillTx/>
                <a:latin typeface="Raleway"/>
              </a:rPr>
              <a:t>2022 Diversions</a:t>
            </a:r>
            <a:endParaRPr lang="en-US" sz="3600" b="1" i="0" u="none" strike="noStrike" kern="1200" cap="none" spc="0" baseline="0" dirty="0">
              <a:solidFill>
                <a:srgbClr val="FFFFFF"/>
              </a:solidFill>
              <a:uFillTx/>
              <a:latin typeface="Raleway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F3727DDD-8C8B-8670-6F29-A7B1A8F5B62E}"/>
              </a:ext>
            </a:extLst>
          </p:cNvPr>
          <p:cNvSpPr txBox="1"/>
          <p:nvPr/>
        </p:nvSpPr>
        <p:spPr>
          <a:xfrm>
            <a:off x="456682" y="2382390"/>
            <a:ext cx="3658203" cy="11387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0" i="1" u="none" strike="noStrike" kern="0" cap="none" spc="0" baseline="0" dirty="0">
                <a:solidFill>
                  <a:srgbClr val="000000"/>
                </a:solidFill>
                <a:uFillTx/>
                <a:latin typeface="Raleway"/>
              </a:rPr>
              <a:t>Compared to 266 people in 2021</a:t>
            </a:r>
            <a:endParaRPr lang="en-US" sz="1800" b="0" i="1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700" b="0" i="0" u="none" strike="noStrike" kern="0" cap="none" spc="0" baseline="0" dirty="0">
              <a:solidFill>
                <a:srgbClr val="000000"/>
              </a:solidFill>
              <a:uFillTx/>
              <a:latin typeface="Raleway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700" b="0" i="0" u="none" strike="noStrike" kern="0" cap="none" spc="0" baseline="0" dirty="0">
              <a:solidFill>
                <a:srgbClr val="000000"/>
              </a:solidFill>
              <a:uFillTx/>
              <a:latin typeface="Raleway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700" b="1" i="0" u="none" strike="noStrike" kern="0" cap="none" spc="0" baseline="0" dirty="0">
              <a:solidFill>
                <a:srgbClr val="000000"/>
              </a:solidFill>
              <a:uFillTx/>
              <a:latin typeface="Raleway"/>
              <a:cs typeface="Calibri"/>
            </a:endParaRPr>
          </a:p>
        </p:txBody>
      </p:sp>
      <p:pic>
        <p:nvPicPr>
          <p:cNvPr id="7" name="Picture 12" descr="Chart, bar chart&#10;&#10;Description automatically generated">
            <a:extLst>
              <a:ext uri="{FF2B5EF4-FFF2-40B4-BE49-F238E27FC236}">
                <a16:creationId xmlns:a16="http://schemas.microsoft.com/office/drawing/2014/main" id="{741B5168-0D44-5F03-677C-F3506CAD9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454" y="1776350"/>
            <a:ext cx="4554745" cy="49299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828870D7-759B-8C4D-2728-4D4F64D64F89}"/>
              </a:ext>
            </a:extLst>
          </p:cNvPr>
          <p:cNvSpPr txBox="1"/>
          <p:nvPr/>
        </p:nvSpPr>
        <p:spPr>
          <a:xfrm>
            <a:off x="5286118" y="1331476"/>
            <a:ext cx="3644085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1395A3"/>
                </a:solidFill>
                <a:uFillTx/>
                <a:latin typeface="Raleway"/>
              </a:rPr>
              <a:t>DIVERSIONS BY ZONE</a:t>
            </a: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0CED84-A562-68E6-774A-2AADD4430A22}"/>
              </a:ext>
            </a:extLst>
          </p:cNvPr>
          <p:cNvSpPr/>
          <p:nvPr/>
        </p:nvSpPr>
        <p:spPr>
          <a:xfrm>
            <a:off x="0" y="208720"/>
            <a:ext cx="9142591" cy="1053544"/>
          </a:xfrm>
          <a:prstGeom prst="rect">
            <a:avLst/>
          </a:prstGeom>
          <a:solidFill>
            <a:srgbClr val="215378"/>
          </a:solidFill>
          <a:ln w="12701" cap="flat">
            <a:solidFill>
              <a:srgbClr val="21537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4F43D593-B1A1-E715-7D7E-8446F2AF8ED9}"/>
              </a:ext>
            </a:extLst>
          </p:cNvPr>
          <p:cNvSpPr txBox="1"/>
          <p:nvPr/>
        </p:nvSpPr>
        <p:spPr>
          <a:xfrm>
            <a:off x="283528" y="412321"/>
            <a:ext cx="8470379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 dirty="0">
                <a:solidFill>
                  <a:srgbClr val="FFFFFF"/>
                </a:solidFill>
                <a:uFillTx/>
                <a:latin typeface="Raleway"/>
              </a:rPr>
              <a:t>The Center for Diversion &amp; Services</a:t>
            </a:r>
            <a:endParaRPr lang="en-US" sz="36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9FD697C8-75A5-DB6F-F901-79F512F45AE9}"/>
              </a:ext>
            </a:extLst>
          </p:cNvPr>
          <p:cNvSpPr txBox="1"/>
          <p:nvPr/>
        </p:nvSpPr>
        <p:spPr>
          <a:xfrm>
            <a:off x="1820826" y="4712524"/>
            <a:ext cx="6367250" cy="4308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b="0" i="0" u="none" strike="noStrike" kern="0" cap="none" spc="0" baseline="0">
              <a:solidFill>
                <a:srgbClr val="000000"/>
              </a:solidFill>
              <a:uFillTx/>
              <a:latin typeface="Raleway"/>
              <a:cs typeface="Calibri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233D510-686B-6FEA-6A7A-0B40541A166F}"/>
              </a:ext>
            </a:extLst>
          </p:cNvPr>
          <p:cNvSpPr txBox="1"/>
          <p:nvPr/>
        </p:nvSpPr>
        <p:spPr>
          <a:xfrm>
            <a:off x="428139" y="1835197"/>
            <a:ext cx="3866686" cy="48013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 dirty="0">
              <a:solidFill>
                <a:srgbClr val="000000"/>
              </a:solidFill>
              <a:latin typeface="Raleway"/>
              <a:ea typeface="Calibri"/>
              <a:cs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0000"/>
                </a:solidFill>
                <a:latin typeface="Raleway"/>
                <a:ea typeface="Calibri"/>
                <a:cs typeface="Calibri"/>
              </a:rPr>
              <a:t>Serving as the contracting agency for Architecture &amp; Design, supported by the Microsoft Justice Reform Initiative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0000"/>
                </a:solidFill>
                <a:latin typeface="Raleway"/>
                <a:ea typeface="Calibri"/>
                <a:cs typeface="Calibri"/>
              </a:rPr>
              <a:t>Participating in the Justice Policy Board to develop protocol recommendations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000000"/>
                </a:solidFill>
                <a:uFillTx/>
                <a:latin typeface="Raleway"/>
                <a:ea typeface="Calibri"/>
                <a:cs typeface="Calibri"/>
              </a:rPr>
              <a:t>Co-hosting three community design sessions, including programming and public art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0000"/>
                </a:solidFill>
                <a:latin typeface="Raleway"/>
                <a:cs typeface="Calibri"/>
              </a:rPr>
              <a:t>Conducted a public survey on programming needs at the Center</a:t>
            </a:r>
          </a:p>
          <a:p>
            <a:pPr marR="0" lvl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 dirty="0">
              <a:solidFill>
                <a:srgbClr val="000000"/>
              </a:solidFill>
              <a:latin typeface="Raleway"/>
              <a:cs typeface="Calibri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 dirty="0">
              <a:solidFill>
                <a:srgbClr val="000000"/>
              </a:solidFill>
              <a:uFillTx/>
              <a:latin typeface="Raleway"/>
              <a:cs typeface="Calibri"/>
            </a:endParaRPr>
          </a:p>
        </p:txBody>
      </p:sp>
      <p:pic>
        <p:nvPicPr>
          <p:cNvPr id="6" name="Picture 10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1BC226F-6705-98AE-979B-1EC581F30C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94" t="13253" r="3846" b="-301"/>
          <a:stretch>
            <a:fillRect/>
          </a:stretch>
        </p:blipFill>
        <p:spPr>
          <a:xfrm>
            <a:off x="4294825" y="2402715"/>
            <a:ext cx="4246427" cy="29894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04BA70-914D-A6E1-2B38-3204FB3F7665}"/>
              </a:ext>
            </a:extLst>
          </p:cNvPr>
          <p:cNvSpPr txBox="1"/>
          <p:nvPr/>
        </p:nvSpPr>
        <p:spPr>
          <a:xfrm>
            <a:off x="428139" y="1465865"/>
            <a:ext cx="8577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0000"/>
                </a:solidFill>
                <a:latin typeface="Raleway"/>
                <a:ea typeface="Calibri"/>
                <a:cs typeface="Calibri"/>
              </a:rPr>
              <a:t>In 2022, PAD participated in the Center for Diversion &amp; Services planning by: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5C878D35-C0D9-B8AF-EDF0-BE71BCF1F85E}"/>
              </a:ext>
            </a:extLst>
          </p:cNvPr>
          <p:cNvSpPr txBox="1"/>
          <p:nvPr/>
        </p:nvSpPr>
        <p:spPr>
          <a:xfrm>
            <a:off x="432950" y="1348200"/>
            <a:ext cx="7929384" cy="9387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0" cap="none" spc="0" baseline="0" dirty="0">
                <a:solidFill>
                  <a:srgbClr val="1395A3"/>
                </a:solidFill>
                <a:uFillTx/>
                <a:latin typeface="Raleway"/>
              </a:rPr>
              <a:t>1,321</a:t>
            </a:r>
            <a:r>
              <a:rPr lang="en-US" sz="2200" b="1" i="0" u="none" strike="noStrike" kern="0" cap="none" spc="0" baseline="0" dirty="0">
                <a:solidFill>
                  <a:srgbClr val="1395A3"/>
                </a:solidFill>
                <a:uFillTx/>
                <a:latin typeface="Raleway"/>
              </a:rPr>
              <a:t>  </a:t>
            </a:r>
            <a:r>
              <a:rPr lang="en-US" sz="2200" b="1" i="0" u="none" strike="noStrike" kern="1200" cap="none" spc="0" baseline="0" dirty="0">
                <a:solidFill>
                  <a:srgbClr val="1395A3"/>
                </a:solidFill>
                <a:uFillTx/>
                <a:latin typeface="Raleway"/>
              </a:rPr>
              <a:t>COMMUNITY REFERRALS THROUGH ATL311</a:t>
            </a:r>
            <a:br>
              <a:rPr lang="en-US" sz="2200" b="1" i="0" u="none" strike="noStrike" kern="1200" cap="none" spc="0" baseline="0" dirty="0">
                <a:solidFill>
                  <a:srgbClr val="000000"/>
                </a:solidFill>
                <a:uFillTx/>
                <a:latin typeface="Raleway"/>
              </a:rPr>
            </a:br>
            <a:r>
              <a:rPr lang="en-US" sz="1500" b="0" i="1" u="none" strike="noStrike" kern="1200" cap="none" spc="0" baseline="0" dirty="0">
                <a:solidFill>
                  <a:srgbClr val="000000"/>
                </a:solidFill>
                <a:uFillTx/>
                <a:latin typeface="Raleway"/>
              </a:rPr>
              <a:t>Excludes duplicate and ineligible calls</a:t>
            </a:r>
            <a:r>
              <a:rPr lang="en-US" sz="1500" b="0" i="1" u="none" strike="noStrike" kern="0" cap="none" spc="0" baseline="0" dirty="0">
                <a:solidFill>
                  <a:srgbClr val="000000"/>
                </a:solidFill>
                <a:uFillTx/>
                <a:latin typeface="Raleway"/>
              </a:rPr>
              <a:t> 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01FD5C5F-52F7-298C-8B8C-8220E0C1A3E1}"/>
              </a:ext>
            </a:extLst>
          </p:cNvPr>
          <p:cNvSpPr txBox="1"/>
          <p:nvPr/>
        </p:nvSpPr>
        <p:spPr>
          <a:xfrm>
            <a:off x="6337936" y="2647474"/>
            <a:ext cx="2437269" cy="1923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0" i="0" u="none" strike="noStrike" kern="0" cap="none" spc="0" baseline="0" dirty="0">
                <a:solidFill>
                  <a:srgbClr val="000000"/>
                </a:solidFill>
                <a:uFillTx/>
                <a:latin typeface="Raleway"/>
              </a:rPr>
              <a:t>1,091 referrals </a:t>
            </a:r>
            <a:endParaRPr lang="en-US" sz="18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0" i="0" u="none" strike="noStrike" kern="0" cap="none" spc="0" baseline="0" dirty="0">
                <a:solidFill>
                  <a:srgbClr val="000000"/>
                </a:solidFill>
                <a:uFillTx/>
                <a:latin typeface="Raleway"/>
              </a:rPr>
              <a:t>(83% of all calls) were designated as an immediate response.</a:t>
            </a:r>
            <a:endParaRPr lang="en-US" sz="18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700" b="0" i="0" u="none" strike="noStrike" kern="0" cap="none" spc="0" baseline="0" dirty="0">
              <a:solidFill>
                <a:srgbClr val="000000"/>
              </a:solidFill>
              <a:uFillTx/>
              <a:latin typeface="Raleway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700" b="0" i="0" u="none" strike="noStrike" kern="0" cap="none" spc="0" baseline="0" dirty="0">
              <a:solidFill>
                <a:srgbClr val="000000"/>
              </a:solidFill>
              <a:uFillTx/>
              <a:latin typeface="Raleway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700" b="1" i="0" u="none" strike="noStrike" kern="0" cap="none" spc="0" baseline="0" dirty="0">
              <a:solidFill>
                <a:srgbClr val="000000"/>
              </a:solidFill>
              <a:uFillTx/>
              <a:latin typeface="Raleway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C158E9-0497-945F-0358-1DF2F0F64C21}"/>
              </a:ext>
            </a:extLst>
          </p:cNvPr>
          <p:cNvSpPr/>
          <p:nvPr/>
        </p:nvSpPr>
        <p:spPr>
          <a:xfrm>
            <a:off x="0" y="208720"/>
            <a:ext cx="9144000" cy="1053544"/>
          </a:xfrm>
          <a:prstGeom prst="rect">
            <a:avLst/>
          </a:prstGeom>
          <a:solidFill>
            <a:srgbClr val="215378"/>
          </a:solidFill>
          <a:ln w="12701" cap="flat">
            <a:solidFill>
              <a:srgbClr val="21537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08AEC-6BB7-F25E-4A4B-6A3C3113337F}"/>
              </a:ext>
            </a:extLst>
          </p:cNvPr>
          <p:cNvSpPr txBox="1"/>
          <p:nvPr/>
        </p:nvSpPr>
        <p:spPr>
          <a:xfrm>
            <a:off x="378003" y="457328"/>
            <a:ext cx="8966871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 dirty="0">
                <a:solidFill>
                  <a:srgbClr val="FFFFFF"/>
                </a:solidFill>
                <a:uFillTx/>
                <a:latin typeface="Raleway"/>
              </a:rPr>
              <a:t>2022 </a:t>
            </a:r>
            <a:r>
              <a:rPr lang="en-US" sz="3600" b="1" i="0" u="none" strike="noStrike" kern="1200" cap="none" spc="0" baseline="0" dirty="0">
                <a:solidFill>
                  <a:srgbClr val="FFFFFF"/>
                </a:solidFill>
                <a:uFillTx/>
                <a:latin typeface="Raleway"/>
              </a:rPr>
              <a:t>Community Response Services</a:t>
            </a:r>
            <a:endParaRPr lang="en-US" sz="3600" b="1" i="0" u="none" strike="noStrike" kern="0" cap="none" spc="0" baseline="0" dirty="0">
              <a:solidFill>
                <a:srgbClr val="FFFFFF"/>
              </a:solidFill>
              <a:uFillTx/>
              <a:latin typeface="Raleway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3DE24F7A-5CF2-E0AB-3A3C-118FC0E95121}"/>
              </a:ext>
            </a:extLst>
          </p:cNvPr>
          <p:cNvSpPr txBox="1"/>
          <p:nvPr/>
        </p:nvSpPr>
        <p:spPr>
          <a:xfrm>
            <a:off x="5960287" y="5230715"/>
            <a:ext cx="2937555" cy="1138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Raleway"/>
              </a:rPr>
            </a:br>
            <a:r>
              <a:rPr lang="en-US" sz="2000" b="1" i="0" u="none" strike="noStrike" kern="0" cap="none" spc="0" baseline="0">
                <a:solidFill>
                  <a:srgbClr val="1395A3"/>
                </a:solidFill>
                <a:uFillTx/>
                <a:latin typeface="Raleway"/>
              </a:rPr>
              <a:t>AVERAGE </a:t>
            </a:r>
            <a:br>
              <a:rPr lang="en-US" sz="2000" b="1" i="0" u="none" strike="noStrike" kern="0" cap="none" spc="0" baseline="0">
                <a:solidFill>
                  <a:srgbClr val="1395A3"/>
                </a:solidFill>
                <a:uFillTx/>
                <a:latin typeface="Raleway"/>
              </a:rPr>
            </a:br>
            <a:r>
              <a:rPr lang="en-US" sz="2000" b="1" i="0" u="none" strike="noStrike" kern="0" cap="none" spc="0" baseline="0">
                <a:solidFill>
                  <a:srgbClr val="1395A3"/>
                </a:solidFill>
                <a:uFillTx/>
                <a:latin typeface="Raleway"/>
              </a:rPr>
              <a:t>RESPONSE TIME</a:t>
            </a: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alibri"/>
            </a:endParaRP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5ACF5FA9-0F3E-831F-19DD-A9EA41844A45}"/>
              </a:ext>
            </a:extLst>
          </p:cNvPr>
          <p:cNvSpPr/>
          <p:nvPr/>
        </p:nvSpPr>
        <p:spPr>
          <a:xfrm>
            <a:off x="6651857" y="3973863"/>
            <a:ext cx="1567546" cy="156754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1395A3"/>
          </a:solidFill>
          <a:ln w="12701" cap="flat">
            <a:solidFill>
              <a:srgbClr val="1395A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1395A3"/>
              </a:solidFill>
              <a:uFillTx/>
              <a:latin typeface="Calibri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B5662534-5BC4-C622-BC94-513E5FF90A98}"/>
              </a:ext>
            </a:extLst>
          </p:cNvPr>
          <p:cNvSpPr txBox="1"/>
          <p:nvPr/>
        </p:nvSpPr>
        <p:spPr>
          <a:xfrm>
            <a:off x="6723985" y="4093878"/>
            <a:ext cx="1423309" cy="14465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0" cap="none" spc="0" baseline="0">
                <a:solidFill>
                  <a:srgbClr val="FFFFFF"/>
                </a:solidFill>
                <a:uFillTx/>
                <a:latin typeface="Raleway"/>
              </a:rPr>
              <a:t>21</a:t>
            </a: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Raleway"/>
              </a:rPr>
              <a:t> minutes </a:t>
            </a: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9" name="Picture 16" descr="Chart&#10;&#10;Description automatically generated">
            <a:extLst>
              <a:ext uri="{FF2B5EF4-FFF2-40B4-BE49-F238E27FC236}">
                <a16:creationId xmlns:a16="http://schemas.microsoft.com/office/drawing/2014/main" id="{433A9CC9-FC8C-9F0F-9127-C0E4349E7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77" y="2487168"/>
            <a:ext cx="5782223" cy="360067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143B3456-7235-81D5-1C4B-5DDACF3BDC38}"/>
              </a:ext>
            </a:extLst>
          </p:cNvPr>
          <p:cNvSpPr txBox="1"/>
          <p:nvPr/>
        </p:nvSpPr>
        <p:spPr>
          <a:xfrm>
            <a:off x="464158" y="1275350"/>
            <a:ext cx="3764118" cy="44012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 dirty="0">
                <a:solidFill>
                  <a:srgbClr val="000000"/>
                </a:solidFill>
                <a:uFillTx/>
                <a:latin typeface="Raleway" pitchFamily="2"/>
              </a:rPr>
              <a:t>In 2022, we worked with 911 and 311 to pilot one call code to deflect from 911 to 311 for PAD.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kern="0" dirty="0">
              <a:solidFill>
                <a:srgbClr val="000000"/>
              </a:solidFill>
              <a:latin typeface="Raleway" pitchFamily="2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 dirty="0">
                <a:solidFill>
                  <a:srgbClr val="000000"/>
                </a:solidFill>
                <a:uFillTx/>
                <a:latin typeface="Raleway" pitchFamily="2"/>
              </a:rPr>
              <a:t>In 2023 we will add additional call codes.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0" cap="none" spc="0" baseline="0" dirty="0">
              <a:solidFill>
                <a:srgbClr val="000000"/>
              </a:solidFill>
              <a:uFillTx/>
              <a:latin typeface="Raleway" pitchFamily="2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0" cap="none" spc="0" baseline="0" dirty="0">
              <a:solidFill>
                <a:srgbClr val="000000"/>
              </a:solidFill>
              <a:uFillTx/>
              <a:latin typeface="Raleway" pitchFamily="2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 dirty="0">
                <a:solidFill>
                  <a:srgbClr val="000000"/>
                </a:solidFill>
                <a:uFillTx/>
                <a:latin typeface="Raleway"/>
              </a:rPr>
              <a:t>Launch date: October 17</a:t>
            </a:r>
            <a:r>
              <a:rPr lang="en-US" sz="2000" b="1" i="0" u="none" strike="noStrike" kern="0" cap="none" spc="0" baseline="30000" dirty="0">
                <a:solidFill>
                  <a:srgbClr val="000000"/>
                </a:solidFill>
                <a:uFillTx/>
                <a:latin typeface="Raleway"/>
              </a:rPr>
              <a:t>th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1" i="0" u="none" strike="noStrike" kern="0" cap="none" spc="0" baseline="30000" dirty="0">
              <a:solidFill>
                <a:srgbClr val="000000"/>
              </a:solidFill>
              <a:uFillTx/>
              <a:latin typeface="Raleway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 dirty="0">
                <a:solidFill>
                  <a:srgbClr val="000000"/>
                </a:solidFill>
                <a:uFillTx/>
                <a:latin typeface="Raleway"/>
              </a:rPr>
              <a:t>Call transfers in 2022: 24 for public indecency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1" i="0" u="none" strike="noStrike" kern="0" cap="none" spc="0" baseline="30000" dirty="0">
              <a:solidFill>
                <a:srgbClr val="000000"/>
              </a:solidFill>
              <a:uFillTx/>
              <a:latin typeface="Raleway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1" i="0" u="none" strike="noStrike" kern="0" cap="none" spc="0" baseline="30000" dirty="0">
              <a:solidFill>
                <a:srgbClr val="000000"/>
              </a:solidFill>
              <a:uFillTx/>
              <a:latin typeface="Raleway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F397499-4842-ABC5-F302-7236928F9B03}"/>
              </a:ext>
            </a:extLst>
          </p:cNvPr>
          <p:cNvSpPr/>
          <p:nvPr/>
        </p:nvSpPr>
        <p:spPr>
          <a:xfrm>
            <a:off x="-2130" y="62133"/>
            <a:ext cx="9145005" cy="1053544"/>
          </a:xfrm>
          <a:prstGeom prst="rect">
            <a:avLst/>
          </a:prstGeom>
          <a:solidFill>
            <a:srgbClr val="215378"/>
          </a:solidFill>
          <a:ln w="12701" cap="flat">
            <a:solidFill>
              <a:srgbClr val="21537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D9BE9F8-B9BD-F71F-1C28-0F1E066D3609}"/>
              </a:ext>
            </a:extLst>
          </p:cNvPr>
          <p:cNvSpPr txBox="1"/>
          <p:nvPr/>
        </p:nvSpPr>
        <p:spPr>
          <a:xfrm>
            <a:off x="248085" y="221806"/>
            <a:ext cx="889591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 dirty="0">
                <a:solidFill>
                  <a:srgbClr val="FFFFFF"/>
                </a:solidFill>
                <a:uFillTx/>
                <a:latin typeface="Raleway"/>
              </a:rPr>
              <a:t>911 Call </a:t>
            </a:r>
            <a:r>
              <a:rPr lang="en-US" sz="3600" b="1" dirty="0">
                <a:solidFill>
                  <a:srgbClr val="FFFFFF"/>
                </a:solidFill>
                <a:latin typeface="Raleway"/>
              </a:rPr>
              <a:t>Deflection Pilot</a:t>
            </a:r>
            <a:r>
              <a:rPr lang="en-US" sz="3600" b="1" i="0" u="none" strike="noStrike" kern="1200" cap="none" spc="0" baseline="0" dirty="0">
                <a:solidFill>
                  <a:srgbClr val="FFFFFF"/>
                </a:solidFill>
                <a:uFillTx/>
                <a:latin typeface="Raleway"/>
              </a:rPr>
              <a:t> </a:t>
            </a: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Picture 11" descr="Icon&#10;&#10;Description automatically generated">
            <a:extLst>
              <a:ext uri="{FF2B5EF4-FFF2-40B4-BE49-F238E27FC236}">
                <a16:creationId xmlns:a16="http://schemas.microsoft.com/office/drawing/2014/main" id="{C8FAAE5F-DD0E-8232-1DFD-C4D69E637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817" y="1575657"/>
            <a:ext cx="4419770" cy="430520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83DE2537-A3AC-7C8F-F2CD-4D1728A29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107" y="2353060"/>
            <a:ext cx="6274375" cy="43481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C33CBE16-53F3-A26E-FAF0-0A870B8CB73B}"/>
              </a:ext>
            </a:extLst>
          </p:cNvPr>
          <p:cNvSpPr/>
          <p:nvPr/>
        </p:nvSpPr>
        <p:spPr>
          <a:xfrm>
            <a:off x="0" y="156764"/>
            <a:ext cx="9142591" cy="1053544"/>
          </a:xfrm>
          <a:prstGeom prst="rect">
            <a:avLst/>
          </a:prstGeom>
          <a:solidFill>
            <a:srgbClr val="215378"/>
          </a:solidFill>
          <a:ln w="12701" cap="flat">
            <a:solidFill>
              <a:srgbClr val="21537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784E01C-8790-B568-57D4-531BFCC80F82}"/>
              </a:ext>
            </a:extLst>
          </p:cNvPr>
          <p:cNvSpPr txBox="1"/>
          <p:nvPr/>
        </p:nvSpPr>
        <p:spPr>
          <a:xfrm>
            <a:off x="308116" y="412330"/>
            <a:ext cx="8658755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 dirty="0">
                <a:solidFill>
                  <a:srgbClr val="FFFFFF"/>
                </a:solidFill>
                <a:uFillTx/>
                <a:latin typeface="Raleway"/>
              </a:rPr>
              <a:t>2022 Care Navigation</a:t>
            </a:r>
            <a:endParaRPr lang="en-US" sz="36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30CFD6B-B8F7-2E1E-F85D-F6CE9C35C26C}"/>
              </a:ext>
            </a:extLst>
          </p:cNvPr>
          <p:cNvSpPr txBox="1"/>
          <p:nvPr/>
        </p:nvSpPr>
        <p:spPr>
          <a:xfrm>
            <a:off x="308116" y="1314227"/>
            <a:ext cx="8470124" cy="11387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l"/>
            <a:r>
              <a:rPr lang="en-US" sz="2400" b="1" i="0" u="none" strike="noStrike" kern="0" cap="none" spc="0" baseline="0" dirty="0">
                <a:solidFill>
                  <a:srgbClr val="1395A3"/>
                </a:solidFill>
                <a:uFillTx/>
                <a:latin typeface="Raleway"/>
              </a:rPr>
              <a:t>382 new individuals </a:t>
            </a:r>
            <a:r>
              <a:rPr lang="en-US" sz="2200" i="0" u="none" strike="noStrike" kern="0" cap="none" spc="0" baseline="0" dirty="0">
                <a:uFillTx/>
                <a:latin typeface="Raleway"/>
              </a:rPr>
              <a:t>provided direct services to address immediate basic needs, and navigation to healthcare, benefits, recovery support, employment and housing. </a:t>
            </a:r>
            <a:endParaRPr lang="en-US" sz="2200" b="1" i="0" u="none" strike="noStrike" kern="0" cap="none" spc="0" baseline="0" dirty="0">
              <a:solidFill>
                <a:srgbClr val="1395A3"/>
              </a:solidFill>
              <a:uFillTx/>
              <a:latin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D4458110-B8E5-FD72-AC67-A154679617C1}"/>
              </a:ext>
            </a:extLst>
          </p:cNvPr>
          <p:cNvSpPr txBox="1"/>
          <p:nvPr/>
        </p:nvSpPr>
        <p:spPr>
          <a:xfrm>
            <a:off x="334332" y="1567802"/>
            <a:ext cx="3777102" cy="6052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0" cap="none" spc="0" baseline="0">
              <a:solidFill>
                <a:srgbClr val="000000"/>
              </a:solidFill>
              <a:uFillTx/>
              <a:latin typeface="Raleway"/>
              <a:cs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1" i="0" u="none" strike="noStrike" kern="0" cap="none" spc="0" baseline="30000">
              <a:solidFill>
                <a:srgbClr val="000000"/>
              </a:solidFill>
              <a:uFillTx/>
              <a:latin typeface="Raleway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C99EA49-2198-06C7-57F8-56BA5F172E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25" r="3775" b="-380"/>
          <a:stretch>
            <a:fillRect/>
          </a:stretch>
        </p:blipFill>
        <p:spPr>
          <a:xfrm>
            <a:off x="5722845" y="1492904"/>
            <a:ext cx="2696236" cy="40213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DF7E18F9-82D9-7C20-10C4-147A99D9FD07}"/>
              </a:ext>
            </a:extLst>
          </p:cNvPr>
          <p:cNvSpPr txBox="1"/>
          <p:nvPr/>
        </p:nvSpPr>
        <p:spPr>
          <a:xfrm>
            <a:off x="547131" y="1374041"/>
            <a:ext cx="4369240" cy="31700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l"/>
            <a:r>
              <a:rPr lang="en-US" sz="2000" b="0" i="0" u="none" strike="noStrike" baseline="0" dirty="0">
                <a:latin typeface="Raleway" pitchFamily="2" charset="0"/>
              </a:rPr>
              <a:t>PAD launched street-based intensive case management for people with severe mental illness who are unhoused, with dedicated bridge housing, supportive services, and housing</a:t>
            </a:r>
          </a:p>
          <a:p>
            <a:pPr algn="l"/>
            <a:r>
              <a:rPr lang="en-US" sz="2000" b="0" i="0" u="none" strike="noStrike" baseline="0" dirty="0">
                <a:latin typeface="Raleway" pitchFamily="2" charset="0"/>
              </a:rPr>
              <a:t>voucher placement through a partnership with Georgia DBHDD, Grady Hospital and Partners for</a:t>
            </a:r>
          </a:p>
          <a:p>
            <a:pPr algn="l"/>
            <a:r>
              <a:rPr lang="en-US" sz="2000" b="0" i="0" u="none" strike="noStrike" baseline="0" dirty="0">
                <a:latin typeface="Raleway" pitchFamily="2" charset="0"/>
              </a:rPr>
              <a:t>HOME. </a:t>
            </a:r>
            <a:endParaRPr lang="en-US" sz="1800" b="1" i="0" u="none" strike="noStrike" kern="0" cap="none" spc="0" baseline="0" dirty="0">
              <a:solidFill>
                <a:srgbClr val="000000"/>
              </a:solidFill>
              <a:uFillTx/>
              <a:latin typeface="Raleway"/>
              <a:cs typeface="Calibri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8FA8287-71EB-461F-9AF2-FAD30EBB6D02}"/>
              </a:ext>
            </a:extLst>
          </p:cNvPr>
          <p:cNvSpPr txBox="1"/>
          <p:nvPr/>
        </p:nvSpPr>
        <p:spPr>
          <a:xfrm>
            <a:off x="547131" y="4506249"/>
            <a:ext cx="4695928" cy="24468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0" cap="none" spc="0" baseline="0" dirty="0">
                <a:solidFill>
                  <a:srgbClr val="1395A3"/>
                </a:solidFill>
                <a:uFillTx/>
                <a:latin typeface="Raleway" pitchFamily="2" charset="0"/>
              </a:rPr>
              <a:t>45 participants provided bridge housing and supportive services</a:t>
            </a:r>
            <a:endParaRPr lang="en-US" sz="2200" b="1" i="0" u="none" strike="noStrike" kern="0" cap="none" spc="0" baseline="0" dirty="0">
              <a:solidFill>
                <a:srgbClr val="1395A3"/>
              </a:solidFill>
              <a:uFillTx/>
              <a:latin typeface="Raleway" pitchFamily="2" charset="0"/>
              <a:cs typeface="Calibri"/>
            </a:endParaRP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1395A3"/>
                </a:solidFill>
                <a:latin typeface="Raleway" pitchFamily="2" charset="0"/>
                <a:cs typeface="Calibri"/>
              </a:rPr>
              <a:t>12 participants permanently housed through the Georgia Housing Voucher</a:t>
            </a:r>
            <a:endParaRPr lang="en-US" sz="2200" b="0" i="0" u="none" strike="noStrike" kern="0" cap="none" spc="0" baseline="0" dirty="0">
              <a:solidFill>
                <a:srgbClr val="000000"/>
              </a:solidFill>
              <a:uFillTx/>
              <a:latin typeface="Raleway" pitchFamily="2" charset="0"/>
              <a:cs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 b="1" i="0" u="none" strike="noStrike" kern="0" cap="none" spc="0" baseline="0" dirty="0">
              <a:solidFill>
                <a:srgbClr val="1395A3"/>
              </a:solidFill>
              <a:uFillTx/>
              <a:latin typeface="Raleway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829335-B650-3511-8B5F-69C38971295A}"/>
              </a:ext>
            </a:extLst>
          </p:cNvPr>
          <p:cNvSpPr/>
          <p:nvPr/>
        </p:nvSpPr>
        <p:spPr>
          <a:xfrm>
            <a:off x="0" y="112114"/>
            <a:ext cx="9142591" cy="1053544"/>
          </a:xfrm>
          <a:prstGeom prst="rect">
            <a:avLst/>
          </a:prstGeom>
          <a:solidFill>
            <a:srgbClr val="215378"/>
          </a:solidFill>
          <a:ln w="12701" cap="flat">
            <a:solidFill>
              <a:srgbClr val="21537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E9F696C-1032-DE43-CDD4-20EA197F0844}"/>
              </a:ext>
            </a:extLst>
          </p:cNvPr>
          <p:cNvSpPr txBox="1"/>
          <p:nvPr/>
        </p:nvSpPr>
        <p:spPr>
          <a:xfrm>
            <a:off x="620228" y="188082"/>
            <a:ext cx="8447483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 dirty="0">
                <a:solidFill>
                  <a:srgbClr val="FFFFFF"/>
                </a:solidFill>
                <a:uFillTx/>
                <a:latin typeface="Raleway"/>
                <a:ea typeface="Calibri"/>
                <a:cs typeface="Calibri"/>
              </a:rPr>
              <a:t>SWEET Teams Launch</a:t>
            </a:r>
            <a:b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Raleway"/>
                <a:ea typeface="Calibri"/>
                <a:cs typeface="Calibri"/>
              </a:rPr>
            </a:br>
            <a:r>
              <a:rPr lang="en-US" sz="1800" b="1" i="0" u="none" strike="noStrike" kern="1200" cap="none" spc="0" baseline="0" dirty="0">
                <a:solidFill>
                  <a:srgbClr val="FFFFFF"/>
                </a:solidFill>
                <a:uFillTx/>
                <a:latin typeface="Raleway"/>
                <a:ea typeface="Calibri"/>
                <a:cs typeface="Calibri"/>
              </a:rPr>
              <a:t>(Street Wellness Enhancement &amp; Engagement Team)</a:t>
            </a: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ckup" id="{000681E2-7D16-4F9E-892E-E9BFC5B51081}" vid="{D2C45444-C11B-4F06-9BA6-756462394F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1f90af-24c7-4d68-8e5a-ceebffb7807e" xsi:nil="true"/>
    <lcf76f155ced4ddcb4097134ff3c332f xmlns="9ecad925-7bdf-4d54-b983-2bfafd86f02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47D208F0C8C84D9B60876AE139185C" ma:contentTypeVersion="14" ma:contentTypeDescription="Create a new document." ma:contentTypeScope="" ma:versionID="8a7fdf28e3e79b00557341d8ae755a0f">
  <xsd:schema xmlns:xsd="http://www.w3.org/2001/XMLSchema" xmlns:xs="http://www.w3.org/2001/XMLSchema" xmlns:p="http://schemas.microsoft.com/office/2006/metadata/properties" xmlns:ns2="9ecad925-7bdf-4d54-b983-2bfafd86f02d" xmlns:ns3="c41f90af-24c7-4d68-8e5a-ceebffb7807e" targetNamespace="http://schemas.microsoft.com/office/2006/metadata/properties" ma:root="true" ma:fieldsID="c52ea85dc3e10c804e9a61c3432fd1f4" ns2:_="" ns3:_="">
    <xsd:import namespace="9ecad925-7bdf-4d54-b983-2bfafd86f02d"/>
    <xsd:import namespace="c41f90af-24c7-4d68-8e5a-ceebffb780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cad925-7bdf-4d54-b983-2bfafd86f0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d501a13-888d-4ae5-bfb3-b3ea70f7df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1f90af-24c7-4d68-8e5a-ceebffb7807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50322ff-e6ab-4a61-8a53-73bf7f6683f9}" ma:internalName="TaxCatchAll" ma:showField="CatchAllData" ma:web="c41f90af-24c7-4d68-8e5a-ceebffb780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6766C2-B830-4E1B-80BD-583533D37A6F}">
  <ds:schemaRefs>
    <ds:schemaRef ds:uri="http://schemas.microsoft.com/office/2006/metadata/properties"/>
    <ds:schemaRef ds:uri="http://schemas.microsoft.com/office/infopath/2007/PartnerControls"/>
    <ds:schemaRef ds:uri="c41f90af-24c7-4d68-8e5a-ceebffb7807e"/>
    <ds:schemaRef ds:uri="9ecad925-7bdf-4d54-b983-2bfafd86f02d"/>
  </ds:schemaRefs>
</ds:datastoreItem>
</file>

<file path=customXml/itemProps2.xml><?xml version="1.0" encoding="utf-8"?>
<ds:datastoreItem xmlns:ds="http://schemas.openxmlformats.org/officeDocument/2006/customXml" ds:itemID="{2D46EE91-43FE-4F1B-950E-949143D7AF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0684EA-8430-4810-88A0-229E3B920F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cad925-7bdf-4d54-b983-2bfafd86f02d"/>
    <ds:schemaRef ds:uri="c41f90af-24c7-4d68-8e5a-ceebffb780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Backup-powerpoint</Template>
  <TotalTime>27</TotalTime>
  <Words>716</Words>
  <Application>Microsoft Office PowerPoint</Application>
  <PresentationFormat>On-screen Show (4:3)</PresentationFormat>
  <Paragraphs>124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Moki Macias</dc:creator>
  <cp:lastModifiedBy>Clara Totenberg Green</cp:lastModifiedBy>
  <cp:revision>3</cp:revision>
  <dcterms:created xsi:type="dcterms:W3CDTF">2023-02-23T13:47:18Z</dcterms:created>
  <dcterms:modified xsi:type="dcterms:W3CDTF">2023-11-27T22:03:09Z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0x010100EF47D208F0C8C84D9B60876AE139185C</vt:lpwstr>
  </property>
  <property fmtid="{D5CDD505-2E9C-101B-9397-08002B2CF9AE}" pid="3" name="Order">
    <vt:r8>249400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